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5143500" cx="9144000"/>
  <p:notesSz cx="6858000" cy="9144000"/>
  <p:embeddedFontLst>
    <p:embeddedFont>
      <p:font typeface="Quantico"/>
      <p:regular r:id="rId54"/>
      <p:bold r:id="rId55"/>
      <p:italic r:id="rId56"/>
      <p:boldItalic r:id="rId57"/>
    </p:embeddedFont>
    <p:embeddedFont>
      <p:font typeface="Lato"/>
      <p:regular r:id="rId58"/>
      <p:bold r:id="rId59"/>
      <p:italic r:id="rId60"/>
      <p:boldItalic r:id="rId61"/>
    </p:embeddedFont>
    <p:embeddedFont>
      <p:font typeface="Lexend Black"/>
      <p:bold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LexendBlack-bold.fntdata"/><Relationship Id="rId61" Type="http://schemas.openxmlformats.org/officeDocument/2006/relationships/font" Target="fonts/Lat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Lato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Quantico-bold.fntdata"/><Relationship Id="rId10" Type="http://schemas.openxmlformats.org/officeDocument/2006/relationships/slide" Target="slides/slide5.xml"/><Relationship Id="rId54" Type="http://schemas.openxmlformats.org/officeDocument/2006/relationships/font" Target="fonts/Quantico-regular.fntdata"/><Relationship Id="rId13" Type="http://schemas.openxmlformats.org/officeDocument/2006/relationships/slide" Target="slides/slide8.xml"/><Relationship Id="rId57" Type="http://schemas.openxmlformats.org/officeDocument/2006/relationships/font" Target="fonts/Quantico-boldItalic.fntdata"/><Relationship Id="rId12" Type="http://schemas.openxmlformats.org/officeDocument/2006/relationships/slide" Target="slides/slide7.xml"/><Relationship Id="rId56" Type="http://schemas.openxmlformats.org/officeDocument/2006/relationships/font" Target="fonts/Quantico-italic.fntdata"/><Relationship Id="rId15" Type="http://schemas.openxmlformats.org/officeDocument/2006/relationships/slide" Target="slides/slide10.xml"/><Relationship Id="rId59" Type="http://schemas.openxmlformats.org/officeDocument/2006/relationships/font" Target="fonts/Lato-bold.fntdata"/><Relationship Id="rId14" Type="http://schemas.openxmlformats.org/officeDocument/2006/relationships/slide" Target="slides/slide9.xml"/><Relationship Id="rId58" Type="http://schemas.openxmlformats.org/officeDocument/2006/relationships/font" Target="fonts/Lato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6f0ce4fb1e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6f0ce4fb1e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70573a2bd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70573a2bd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70573a2bd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70573a2bd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70573a2bd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70573a2bd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70cfa5dc1b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70cfa5dc1b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70573a2bd0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70573a2bd0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70573a2bd0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70573a2bd0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70573a2bd0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70573a2bd0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70573a2bd0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70573a2bd0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70cfa5dc1b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70cfa5dc1b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70573a2bd0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70573a2bd0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f0ce4fb1e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f0ce4fb1e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70573a2bd0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70573a2bd0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70573a2bd0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70573a2bd0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70573a2bd0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70573a2bd0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70cfa5dc1b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70cfa5dc1b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70573a2bd0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70573a2bd0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70573a2bd0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70573a2bd0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70573a2bd0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70573a2bd0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70573a2bd0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70573a2bd0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70cfa5dc1b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70cfa5dc1b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70573a2bd0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70573a2bd0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708193e173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708193e173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70573a2bd0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70573a2bd0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70573a2bd0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70573a2bd0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70573a2bd0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70573a2bd0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70cfa5dc1b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70cfa5dc1b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70573a2bd0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370573a2bd0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70573a2bd0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70573a2bd0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70573a2bd0_0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370573a2bd0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70573a2bd0_0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370573a2bd0_0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70cfa5dc1b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370cfa5dc1b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70573a2bd0_0_8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370573a2bd0_0_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f0ce4fb1e_0_10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6f0ce4fb1e_0_1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370573a2bd0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370573a2bd0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70573a2bd0_0_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370573a2bd0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370573a2bd0_0_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370573a2bd0_0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370cfa5dc1b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370cfa5dc1b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70573a2bd0_0_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70573a2bd0_0_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70573a2bd0_0_8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370573a2bd0_0_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3708193e173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3708193e173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370573a2bd0_0_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370573a2bd0_0_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36f0ce4fb1e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36f0ce4fb1e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7034dc0ab6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7034dc0ab6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7034dc0ab6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7034dc0ab6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7034dc0ab6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7034dc0ab6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708193e173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708193e173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70573a2bd0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70573a2bd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5 ">
  <p:cSld name="BLANK_1_1_1_1_1_1_1">
    <p:bg>
      <p:bgPr>
        <a:solidFill>
          <a:schemeClr val="accent5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/>
          <p:nvPr/>
        </p:nvSpPr>
        <p:spPr>
          <a:xfrm>
            <a:off x="731650" y="619550"/>
            <a:ext cx="8412300" cy="4525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53" name="Google Shape;53;p14"/>
          <p:cNvSpPr txBox="1"/>
          <p:nvPr>
            <p:ph type="title"/>
          </p:nvPr>
        </p:nvSpPr>
        <p:spPr>
          <a:xfrm>
            <a:off x="920550" y="904500"/>
            <a:ext cx="7226700" cy="9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54" name="Google Shape;54;p14"/>
          <p:cNvSpPr txBox="1"/>
          <p:nvPr>
            <p:ph idx="2" type="title"/>
          </p:nvPr>
        </p:nvSpPr>
        <p:spPr>
          <a:xfrm>
            <a:off x="920550" y="1881950"/>
            <a:ext cx="5228400" cy="19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920550" y="4518700"/>
            <a:ext cx="18174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1_1">
    <p:bg>
      <p:bgPr>
        <a:solidFill>
          <a:schemeClr val="accen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/>
          <p:nvPr/>
        </p:nvSpPr>
        <p:spPr>
          <a:xfrm flipH="1">
            <a:off x="433300" y="0"/>
            <a:ext cx="85602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58" name="Google Shape;58;p15"/>
          <p:cNvSpPr/>
          <p:nvPr/>
        </p:nvSpPr>
        <p:spPr>
          <a:xfrm flipH="1">
            <a:off x="433300" y="0"/>
            <a:ext cx="84159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59" name="Google Shape;59;p15"/>
          <p:cNvSpPr/>
          <p:nvPr/>
        </p:nvSpPr>
        <p:spPr>
          <a:xfrm flipH="1">
            <a:off x="-10550" y="0"/>
            <a:ext cx="87108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60" name="Google Shape;60;p15"/>
          <p:cNvSpPr/>
          <p:nvPr/>
        </p:nvSpPr>
        <p:spPr>
          <a:xfrm>
            <a:off x="1504259" y="3582046"/>
            <a:ext cx="3354000" cy="1037700"/>
          </a:xfrm>
          <a:prstGeom prst="snip1Rect">
            <a:avLst>
              <a:gd fmla="val 24462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61" name="Google Shape;61;p15"/>
          <p:cNvSpPr txBox="1"/>
          <p:nvPr>
            <p:ph type="title"/>
          </p:nvPr>
        </p:nvSpPr>
        <p:spPr>
          <a:xfrm>
            <a:off x="2131600" y="3667325"/>
            <a:ext cx="2026500" cy="3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1917225" y="4072850"/>
            <a:ext cx="2536500" cy="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" name="Google Shape;63;p15"/>
          <p:cNvSpPr/>
          <p:nvPr>
            <p:ph idx="2" type="pic"/>
          </p:nvPr>
        </p:nvSpPr>
        <p:spPr>
          <a:xfrm>
            <a:off x="387475" y="3575855"/>
            <a:ext cx="1309500" cy="10500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64" name="Google Shape;64;p15"/>
          <p:cNvSpPr txBox="1"/>
          <p:nvPr>
            <p:ph idx="3" type="title"/>
          </p:nvPr>
        </p:nvSpPr>
        <p:spPr>
          <a:xfrm>
            <a:off x="409500" y="1578275"/>
            <a:ext cx="3354000" cy="10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4" type="title"/>
          </p:nvPr>
        </p:nvSpPr>
        <p:spPr>
          <a:xfrm>
            <a:off x="409500" y="401500"/>
            <a:ext cx="3748500" cy="109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23.png"/><Relationship Id="rId8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33.png"/><Relationship Id="rId6" Type="http://schemas.openxmlformats.org/officeDocument/2006/relationships/image" Target="../media/image27.png"/><Relationship Id="rId7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37.png"/><Relationship Id="rId5" Type="http://schemas.openxmlformats.org/officeDocument/2006/relationships/image" Target="../media/image29.png"/><Relationship Id="rId6" Type="http://schemas.openxmlformats.org/officeDocument/2006/relationships/image" Target="../media/image44.png"/><Relationship Id="rId7" Type="http://schemas.openxmlformats.org/officeDocument/2006/relationships/image" Target="../media/image26.png"/><Relationship Id="rId8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23.png"/><Relationship Id="rId5" Type="http://schemas.openxmlformats.org/officeDocument/2006/relationships/image" Target="../media/image47.png"/><Relationship Id="rId6" Type="http://schemas.openxmlformats.org/officeDocument/2006/relationships/image" Target="../media/image69.png"/><Relationship Id="rId7" Type="http://schemas.openxmlformats.org/officeDocument/2006/relationships/image" Target="../media/image32.png"/><Relationship Id="rId8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24.png"/><Relationship Id="rId5" Type="http://schemas.openxmlformats.org/officeDocument/2006/relationships/image" Target="../media/image30.png"/><Relationship Id="rId6" Type="http://schemas.openxmlformats.org/officeDocument/2006/relationships/image" Target="../media/image34.png"/><Relationship Id="rId7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Relationship Id="rId4" Type="http://schemas.openxmlformats.org/officeDocument/2006/relationships/image" Target="../media/image28.png"/><Relationship Id="rId5" Type="http://schemas.openxmlformats.org/officeDocument/2006/relationships/image" Target="../media/image42.png"/><Relationship Id="rId6" Type="http://schemas.openxmlformats.org/officeDocument/2006/relationships/image" Target="../media/image52.png"/><Relationship Id="rId7" Type="http://schemas.openxmlformats.org/officeDocument/2006/relationships/image" Target="../media/image35.png"/><Relationship Id="rId8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1.png"/><Relationship Id="rId5" Type="http://schemas.openxmlformats.org/officeDocument/2006/relationships/image" Target="../media/image2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23.png"/><Relationship Id="rId5" Type="http://schemas.openxmlformats.org/officeDocument/2006/relationships/image" Target="../media/image38.png"/><Relationship Id="rId6" Type="http://schemas.openxmlformats.org/officeDocument/2006/relationships/image" Target="../media/image41.png"/><Relationship Id="rId7" Type="http://schemas.openxmlformats.org/officeDocument/2006/relationships/image" Target="../media/image40.png"/><Relationship Id="rId8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0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36.png"/><Relationship Id="rId7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2.png"/><Relationship Id="rId4" Type="http://schemas.openxmlformats.org/officeDocument/2006/relationships/image" Target="../media/image43.png"/><Relationship Id="rId5" Type="http://schemas.openxmlformats.org/officeDocument/2006/relationships/image" Target="../media/image60.png"/><Relationship Id="rId6" Type="http://schemas.openxmlformats.org/officeDocument/2006/relationships/image" Target="../media/image49.png"/><Relationship Id="rId7" Type="http://schemas.openxmlformats.org/officeDocument/2006/relationships/image" Target="../media/image53.png"/><Relationship Id="rId8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Relationship Id="rId4" Type="http://schemas.openxmlformats.org/officeDocument/2006/relationships/image" Target="../media/image23.png"/><Relationship Id="rId5" Type="http://schemas.openxmlformats.org/officeDocument/2006/relationships/image" Target="../media/image51.png"/><Relationship Id="rId6" Type="http://schemas.openxmlformats.org/officeDocument/2006/relationships/image" Target="../media/image55.png"/><Relationship Id="rId7" Type="http://schemas.openxmlformats.org/officeDocument/2006/relationships/image" Target="../media/image66.png"/><Relationship Id="rId8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0.png"/><Relationship Id="rId4" Type="http://schemas.openxmlformats.org/officeDocument/2006/relationships/image" Target="../media/image48.png"/><Relationship Id="rId5" Type="http://schemas.openxmlformats.org/officeDocument/2006/relationships/image" Target="../media/image61.png"/><Relationship Id="rId6" Type="http://schemas.openxmlformats.org/officeDocument/2006/relationships/image" Target="../media/image67.png"/><Relationship Id="rId7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4.png"/><Relationship Id="rId4" Type="http://schemas.openxmlformats.org/officeDocument/2006/relationships/image" Target="../media/image56.png"/><Relationship Id="rId5" Type="http://schemas.openxmlformats.org/officeDocument/2006/relationships/image" Target="../media/image74.png"/><Relationship Id="rId6" Type="http://schemas.openxmlformats.org/officeDocument/2006/relationships/image" Target="../media/image58.png"/><Relationship Id="rId7" Type="http://schemas.openxmlformats.org/officeDocument/2006/relationships/image" Target="../media/image57.png"/><Relationship Id="rId8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Relationship Id="rId4" Type="http://schemas.openxmlformats.org/officeDocument/2006/relationships/image" Target="../media/image23.png"/><Relationship Id="rId5" Type="http://schemas.openxmlformats.org/officeDocument/2006/relationships/image" Target="../media/image59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0.png"/><Relationship Id="rId4" Type="http://schemas.openxmlformats.org/officeDocument/2006/relationships/image" Target="../media/image79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8.png"/><Relationship Id="rId4" Type="http://schemas.openxmlformats.org/officeDocument/2006/relationships/image" Target="../media/image68.png"/><Relationship Id="rId5" Type="http://schemas.openxmlformats.org/officeDocument/2006/relationships/image" Target="../media/image72.png"/><Relationship Id="rId6" Type="http://schemas.openxmlformats.org/officeDocument/2006/relationships/image" Target="../media/image71.png"/><Relationship Id="rId7" Type="http://schemas.openxmlformats.org/officeDocument/2006/relationships/image" Target="../media/image73.png"/><Relationship Id="rId8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77.png"/><Relationship Id="rId7" Type="http://schemas.openxmlformats.org/officeDocument/2006/relationships/image" Target="../media/image2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90.png"/><Relationship Id="rId6" Type="http://schemas.openxmlformats.org/officeDocument/2006/relationships/image" Target="../media/image84.png"/><Relationship Id="rId7" Type="http://schemas.openxmlformats.org/officeDocument/2006/relationships/image" Target="../media/image91.png"/><Relationship Id="rId8" Type="http://schemas.openxmlformats.org/officeDocument/2006/relationships/image" Target="../media/image2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92.png"/><Relationship Id="rId6" Type="http://schemas.openxmlformats.org/officeDocument/2006/relationships/image" Target="../media/image98.png"/><Relationship Id="rId7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png"/><Relationship Id="rId4" Type="http://schemas.openxmlformats.org/officeDocument/2006/relationships/image" Target="../media/image80.png"/><Relationship Id="rId5" Type="http://schemas.openxmlformats.org/officeDocument/2006/relationships/image" Target="../media/image100.png"/><Relationship Id="rId6" Type="http://schemas.openxmlformats.org/officeDocument/2006/relationships/image" Target="../media/image93.png"/><Relationship Id="rId7" Type="http://schemas.openxmlformats.org/officeDocument/2006/relationships/image" Target="../media/image2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4.png"/><Relationship Id="rId4" Type="http://schemas.openxmlformats.org/officeDocument/2006/relationships/image" Target="../media/image104.png"/><Relationship Id="rId5" Type="http://schemas.openxmlformats.org/officeDocument/2006/relationships/image" Target="../media/image86.png"/><Relationship Id="rId6" Type="http://schemas.openxmlformats.org/officeDocument/2006/relationships/image" Target="../media/image99.png"/><Relationship Id="rId7" Type="http://schemas.openxmlformats.org/officeDocument/2006/relationships/image" Target="../media/image91.png"/><Relationship Id="rId8" Type="http://schemas.openxmlformats.org/officeDocument/2006/relationships/image" Target="../media/image2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8.png"/><Relationship Id="rId4" Type="http://schemas.openxmlformats.org/officeDocument/2006/relationships/image" Target="../media/image87.png"/><Relationship Id="rId5" Type="http://schemas.openxmlformats.org/officeDocument/2006/relationships/image" Target="../media/image96.png"/><Relationship Id="rId6" Type="http://schemas.openxmlformats.org/officeDocument/2006/relationships/image" Target="../media/image2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3.png"/><Relationship Id="rId4" Type="http://schemas.openxmlformats.org/officeDocument/2006/relationships/image" Target="../media/image105.png"/><Relationship Id="rId5" Type="http://schemas.openxmlformats.org/officeDocument/2006/relationships/image" Target="../media/image85.png"/><Relationship Id="rId6" Type="http://schemas.openxmlformats.org/officeDocument/2006/relationships/image" Target="../media/image97.png"/><Relationship Id="rId7" Type="http://schemas.openxmlformats.org/officeDocument/2006/relationships/image" Target="../media/image2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1.png"/><Relationship Id="rId4" Type="http://schemas.openxmlformats.org/officeDocument/2006/relationships/image" Target="../media/image95.png"/><Relationship Id="rId5" Type="http://schemas.openxmlformats.org/officeDocument/2006/relationships/image" Target="../media/image89.png"/><Relationship Id="rId6" Type="http://schemas.openxmlformats.org/officeDocument/2006/relationships/image" Target="../media/image21.png"/><Relationship Id="rId7" Type="http://schemas.openxmlformats.org/officeDocument/2006/relationships/image" Target="../media/image84.png"/><Relationship Id="rId8" Type="http://schemas.openxmlformats.org/officeDocument/2006/relationships/image" Target="../media/image9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96.png"/><Relationship Id="rId6" Type="http://schemas.openxmlformats.org/officeDocument/2006/relationships/image" Target="../media/image2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23.png"/><Relationship Id="rId7" Type="http://schemas.openxmlformats.org/officeDocument/2006/relationships/image" Target="../media/image8.png"/><Relationship Id="rId8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2.png"/><Relationship Id="rId7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21.png"/><Relationship Id="rId5" Type="http://schemas.openxmlformats.org/officeDocument/2006/relationships/image" Target="../media/image5.png"/><Relationship Id="rId6" Type="http://schemas.openxmlformats.org/officeDocument/2006/relationships/image" Target="../media/image15.png"/><Relationship Id="rId7" Type="http://schemas.openxmlformats.org/officeDocument/2006/relationships/image" Target="../media/image9.png"/><Relationship Id="rId8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idx="4294967295" type="title"/>
          </p:nvPr>
        </p:nvSpPr>
        <p:spPr>
          <a:xfrm>
            <a:off x="1150400" y="1072400"/>
            <a:ext cx="6532200" cy="21423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83333"/>
              <a:buNone/>
            </a:pPr>
            <a:r>
              <a:rPr lang="en" sz="3600"/>
              <a:t>      </a:t>
            </a:r>
            <a:endParaRPr sz="36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83333"/>
              <a:buNone/>
            </a:pPr>
            <a:r>
              <a:rPr lang="en" sz="3600"/>
              <a:t>User Manual</a:t>
            </a:r>
            <a:endParaRPr sz="36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83333"/>
              <a:buNone/>
            </a:pPr>
            <a:r>
              <a:rPr lang="en" sz="3600"/>
              <a:t>                    </a:t>
            </a:r>
            <a:endParaRPr sz="36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83333"/>
              <a:buNone/>
            </a:pPr>
            <a:r>
              <a:rPr b="1" lang="en" sz="3600"/>
              <a:t>SAP - APPROVAL WORKFLOW</a:t>
            </a:r>
            <a:endParaRPr b="1" sz="3600"/>
          </a:p>
        </p:txBody>
      </p:sp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0" y="56225"/>
            <a:ext cx="894602" cy="459032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1614700" y="0"/>
            <a:ext cx="68922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</a:t>
            </a: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Manual - SAP approval workflow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7350" y="1107375"/>
            <a:ext cx="3866999" cy="1050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93" name="Google Shape;19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3250" y="3061225"/>
            <a:ext cx="1461000" cy="1006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94" name="Google Shape;19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8600" y="1112100"/>
            <a:ext cx="1716950" cy="1050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95" name="Google Shape;19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27500" y="3061225"/>
            <a:ext cx="4236000" cy="1079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96" name="Google Shape;196;p25"/>
          <p:cNvSpPr/>
          <p:nvPr/>
        </p:nvSpPr>
        <p:spPr>
          <a:xfrm>
            <a:off x="7305400" y="1286013"/>
            <a:ext cx="1085700" cy="452700"/>
          </a:xfrm>
          <a:prstGeom prst="wedgeRectCallout">
            <a:avLst>
              <a:gd fmla="val 77021" name="adj1"/>
              <a:gd fmla="val -31565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(3) Click here to Download template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25"/>
          <p:cNvSpPr/>
          <p:nvPr/>
        </p:nvSpPr>
        <p:spPr>
          <a:xfrm rot="-5395500">
            <a:off x="3990050" y="1304013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25"/>
          <p:cNvSpPr/>
          <p:nvPr/>
        </p:nvSpPr>
        <p:spPr>
          <a:xfrm rot="3417">
            <a:off x="8594446" y="1783841"/>
            <a:ext cx="301800" cy="644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5"/>
          <p:cNvSpPr/>
          <p:nvPr/>
        </p:nvSpPr>
        <p:spPr>
          <a:xfrm rot="-5395422">
            <a:off x="2333526" y="1395425"/>
            <a:ext cx="225300" cy="48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0" name="Google Shape;200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125" y="1113400"/>
            <a:ext cx="2207102" cy="10505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201" name="Google Shape;201;p25"/>
          <p:cNvSpPr/>
          <p:nvPr/>
        </p:nvSpPr>
        <p:spPr>
          <a:xfrm>
            <a:off x="7679138" y="3308225"/>
            <a:ext cx="1085700" cy="329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2" name="Google Shape;202;p25"/>
          <p:cNvSpPr/>
          <p:nvPr/>
        </p:nvSpPr>
        <p:spPr>
          <a:xfrm>
            <a:off x="1221350" y="1236325"/>
            <a:ext cx="822900" cy="170400"/>
          </a:xfrm>
          <a:prstGeom prst="wedgeRectCallout">
            <a:avLst>
              <a:gd fmla="val 13948" name="adj1"/>
              <a:gd fmla="val 140992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Click here 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" name="Google Shape;203;p25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201 Movement Request (Requester) </a:t>
            </a:r>
            <a:endParaRPr sz="1900"/>
          </a:p>
        </p:txBody>
      </p:sp>
      <p:pic>
        <p:nvPicPr>
          <p:cNvPr id="204" name="Google Shape;204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5"/>
          <p:cNvSpPr/>
          <p:nvPr/>
        </p:nvSpPr>
        <p:spPr>
          <a:xfrm>
            <a:off x="0" y="4341825"/>
            <a:ext cx="9144000" cy="801600"/>
          </a:xfrm>
          <a:prstGeom prst="roundRect">
            <a:avLst>
              <a:gd fmla="val 12643" name="adj"/>
            </a:avLst>
          </a:prstGeom>
          <a:solidFill>
            <a:srgbClr val="FFFFFF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(6) Approval workflow</a:t>
            </a:r>
            <a:endParaRPr b="1" sz="1200">
              <a:solidFill>
                <a:srgbClr val="351C7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Finance Head &gt;&gt;&gt; L2  Approver: </a:t>
            </a:r>
            <a:r>
              <a:rPr b="1"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MRPC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L3  Approver:  </a:t>
            </a:r>
            <a:r>
              <a:rPr b="1"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Head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 L4 Approver: </a:t>
            </a:r>
            <a:r>
              <a:rPr b="1"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 Finance Head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 L5 Approver: </a:t>
            </a:r>
            <a:r>
              <a:rPr b="1"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 MRPC &gt;&gt;&gt; Send to  SAP.</a:t>
            </a:r>
            <a:endParaRPr b="1" sz="1200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25"/>
          <p:cNvSpPr/>
          <p:nvPr/>
        </p:nvSpPr>
        <p:spPr>
          <a:xfrm>
            <a:off x="66125" y="771363"/>
            <a:ext cx="2207100" cy="3150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(1)Transaction Page Navigation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25"/>
          <p:cNvSpPr/>
          <p:nvPr/>
        </p:nvSpPr>
        <p:spPr>
          <a:xfrm>
            <a:off x="5087350" y="771375"/>
            <a:ext cx="4017600" cy="3150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201 </a:t>
            </a:r>
            <a:r>
              <a:rPr b="1" lang="en" sz="1000">
                <a:solidFill>
                  <a:schemeClr val="lt1"/>
                </a:solidFill>
              </a:rPr>
              <a:t>Requester Page 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208" name="Google Shape;208;p25"/>
          <p:cNvSpPr/>
          <p:nvPr/>
        </p:nvSpPr>
        <p:spPr>
          <a:xfrm>
            <a:off x="2781950" y="771375"/>
            <a:ext cx="1743600" cy="3150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</a:t>
            </a:r>
            <a:r>
              <a:rPr b="1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Click to begin a 201 request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p25"/>
          <p:cNvSpPr/>
          <p:nvPr/>
        </p:nvSpPr>
        <p:spPr>
          <a:xfrm>
            <a:off x="2627500" y="2690675"/>
            <a:ext cx="4236000" cy="315000"/>
          </a:xfrm>
          <a:prstGeom prst="roundRect">
            <a:avLst>
              <a:gd fmla="val 13286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 Excel Template with Sample Data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p25"/>
          <p:cNvSpPr/>
          <p:nvPr/>
        </p:nvSpPr>
        <p:spPr>
          <a:xfrm>
            <a:off x="7543250" y="2679725"/>
            <a:ext cx="1461000" cy="336900"/>
          </a:xfrm>
          <a:prstGeom prst="roundRect">
            <a:avLst>
              <a:gd fmla="val 14923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 Upload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latin typeface="Times New Roman"/>
                <a:ea typeface="Times New Roman"/>
                <a:cs typeface="Times New Roman"/>
                <a:sym typeface="Times New Roman"/>
              </a:rPr>
              <a:t>201 </a:t>
            </a:r>
            <a:r>
              <a:rPr b="1" lang="en" sz="1900">
                <a:latin typeface="Times New Roman"/>
                <a:ea typeface="Times New Roman"/>
                <a:cs typeface="Times New Roman"/>
                <a:sym typeface="Times New Roman"/>
              </a:rPr>
              <a:t>Movement: Edit with Status "Under Query" (Requester)</a:t>
            </a:r>
            <a:endParaRPr b="1"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216" name="Google Shape;216;p26"/>
          <p:cNvPicPr preferRelativeResize="0"/>
          <p:nvPr/>
        </p:nvPicPr>
        <p:blipFill rotWithShape="1">
          <a:blip r:embed="rId3">
            <a:alphaModFix/>
          </a:blip>
          <a:srcRect b="0" l="4223" r="0" t="0"/>
          <a:stretch/>
        </p:blipFill>
        <p:spPr>
          <a:xfrm>
            <a:off x="83388" y="1061502"/>
            <a:ext cx="3812324" cy="99786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17" name="Google Shape;21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0650" y="1058250"/>
            <a:ext cx="2391900" cy="997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18" name="Google Shape;21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4462" y="2938725"/>
            <a:ext cx="5215175" cy="1066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19" name="Google Shape;21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5750" y="1058250"/>
            <a:ext cx="2289600" cy="1126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/>
          <p:nvPr/>
        </p:nvSpPr>
        <p:spPr>
          <a:xfrm>
            <a:off x="0" y="4489550"/>
            <a:ext cx="9144000" cy="654000"/>
          </a:xfrm>
          <a:prstGeom prst="roundRect">
            <a:avLst>
              <a:gd fmla="val 12643" name="adj"/>
            </a:avLst>
          </a:prstGeom>
          <a:solidFill>
            <a:srgbClr val="FFFFFF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Resubmit workflow</a:t>
            </a:r>
            <a:endParaRPr b="1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Status: Under Query&gt;&gt;&gt; Edit&gt;&gt;&gt; Re-submit&gt;&gt;&gt;Send to Approver.</a:t>
            </a:r>
            <a:endParaRPr b="1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Google Shape;222;p26"/>
          <p:cNvSpPr/>
          <p:nvPr/>
        </p:nvSpPr>
        <p:spPr>
          <a:xfrm>
            <a:off x="1865875" y="1129800"/>
            <a:ext cx="1266300" cy="452700"/>
          </a:xfrm>
          <a:prstGeom prst="wedgeRectCallout">
            <a:avLst>
              <a:gd fmla="val 72100" name="adj1"/>
              <a:gd fmla="val 75712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 Click here to View status 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Google Shape;223;p26"/>
          <p:cNvSpPr/>
          <p:nvPr/>
        </p:nvSpPr>
        <p:spPr>
          <a:xfrm>
            <a:off x="2364450" y="2523700"/>
            <a:ext cx="5215200" cy="3645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(4) Select Checkbox, Then Re-Submit Data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Google Shape;224;p26"/>
          <p:cNvSpPr/>
          <p:nvPr/>
        </p:nvSpPr>
        <p:spPr>
          <a:xfrm flipH="1" rot="-5400000">
            <a:off x="8158750" y="2340175"/>
            <a:ext cx="591000" cy="6921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6"/>
          <p:cNvSpPr/>
          <p:nvPr/>
        </p:nvSpPr>
        <p:spPr>
          <a:xfrm>
            <a:off x="4130650" y="654575"/>
            <a:ext cx="2391900" cy="3645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  View the Approval Level &amp; Status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26"/>
          <p:cNvSpPr/>
          <p:nvPr/>
        </p:nvSpPr>
        <p:spPr>
          <a:xfrm rot="-5396146">
            <a:off x="3987525" y="1391747"/>
            <a:ext cx="267600" cy="450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26"/>
          <p:cNvSpPr/>
          <p:nvPr/>
        </p:nvSpPr>
        <p:spPr>
          <a:xfrm>
            <a:off x="6835750" y="654575"/>
            <a:ext cx="2289600" cy="3645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 Click Row  to Edit, Then </a:t>
            </a: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Update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" name="Google Shape;228;p26"/>
          <p:cNvSpPr/>
          <p:nvPr/>
        </p:nvSpPr>
        <p:spPr>
          <a:xfrm rot="-5395489">
            <a:off x="6593799" y="1375039"/>
            <a:ext cx="228600" cy="370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26"/>
          <p:cNvSpPr/>
          <p:nvPr/>
        </p:nvSpPr>
        <p:spPr>
          <a:xfrm>
            <a:off x="6565975" y="2981725"/>
            <a:ext cx="823500" cy="889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26"/>
          <p:cNvSpPr/>
          <p:nvPr/>
        </p:nvSpPr>
        <p:spPr>
          <a:xfrm>
            <a:off x="83350" y="654575"/>
            <a:ext cx="3812400" cy="3645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 Requester Page After "Under Query" Status</a:t>
            </a:r>
            <a:endParaRPr b="1"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7"/>
          <p:cNvPicPr preferRelativeResize="0"/>
          <p:nvPr/>
        </p:nvPicPr>
        <p:blipFill rotWithShape="1">
          <a:blip r:embed="rId3">
            <a:alphaModFix/>
          </a:blip>
          <a:srcRect b="60978" l="1154" r="2654" t="0"/>
          <a:stretch/>
        </p:blipFill>
        <p:spPr>
          <a:xfrm>
            <a:off x="2813800" y="1307775"/>
            <a:ext cx="3880800" cy="9706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36" name="Google Shape;23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2400" y="1307775"/>
            <a:ext cx="1841350" cy="970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37" name="Google Shape;237;p27"/>
          <p:cNvPicPr preferRelativeResize="0"/>
          <p:nvPr/>
        </p:nvPicPr>
        <p:blipFill rotWithShape="1">
          <a:blip r:embed="rId5">
            <a:alphaModFix/>
          </a:blip>
          <a:srcRect b="7578" l="1014" r="1414" t="11879"/>
          <a:stretch/>
        </p:blipFill>
        <p:spPr>
          <a:xfrm>
            <a:off x="5859700" y="2888500"/>
            <a:ext cx="3245701" cy="1071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38" name="Google Shape;238;p27"/>
          <p:cNvPicPr preferRelativeResize="0"/>
          <p:nvPr/>
        </p:nvPicPr>
        <p:blipFill rotWithShape="1">
          <a:blip r:embed="rId6">
            <a:alphaModFix/>
          </a:blip>
          <a:srcRect b="70044" l="0" r="2761" t="0"/>
          <a:stretch/>
        </p:blipFill>
        <p:spPr>
          <a:xfrm>
            <a:off x="1814900" y="2888500"/>
            <a:ext cx="3633951" cy="1071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39" name="Google Shape;23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00" y="2848700"/>
            <a:ext cx="1281725" cy="1111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40" name="Google Shape;240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600" y="1296400"/>
            <a:ext cx="2129552" cy="982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241" name="Google Shape;241;p27"/>
          <p:cNvSpPr/>
          <p:nvPr/>
        </p:nvSpPr>
        <p:spPr>
          <a:xfrm>
            <a:off x="36550" y="2561550"/>
            <a:ext cx="1281600" cy="256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(7)Action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27"/>
          <p:cNvSpPr/>
          <p:nvPr/>
        </p:nvSpPr>
        <p:spPr>
          <a:xfrm>
            <a:off x="5859700" y="2556200"/>
            <a:ext cx="32457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Click "View Approval Status" to See Last Update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27"/>
          <p:cNvSpPr/>
          <p:nvPr/>
        </p:nvSpPr>
        <p:spPr>
          <a:xfrm>
            <a:off x="1814925" y="2571750"/>
            <a:ext cx="36339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(6) Click Download Icon to View Records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" name="Google Shape;244;p27"/>
          <p:cNvSpPr/>
          <p:nvPr/>
        </p:nvSpPr>
        <p:spPr>
          <a:xfrm>
            <a:off x="7553050" y="1969600"/>
            <a:ext cx="1211700" cy="213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7"/>
          <p:cNvSpPr/>
          <p:nvPr/>
        </p:nvSpPr>
        <p:spPr>
          <a:xfrm rot="5404835">
            <a:off x="5547625" y="3258975"/>
            <a:ext cx="213300" cy="341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27"/>
          <p:cNvSpPr/>
          <p:nvPr/>
        </p:nvSpPr>
        <p:spPr>
          <a:xfrm rot="5406414">
            <a:off x="1486212" y="3231950"/>
            <a:ext cx="160800" cy="26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27"/>
          <p:cNvSpPr/>
          <p:nvPr/>
        </p:nvSpPr>
        <p:spPr>
          <a:xfrm rot="-5395500">
            <a:off x="2375363" y="156770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27"/>
          <p:cNvSpPr/>
          <p:nvPr/>
        </p:nvSpPr>
        <p:spPr>
          <a:xfrm rot="-5395500">
            <a:off x="6838888" y="160670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27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201 Movement Approval (Approver)</a:t>
            </a:r>
            <a:endParaRPr sz="1900"/>
          </a:p>
        </p:txBody>
      </p:sp>
      <p:pic>
        <p:nvPicPr>
          <p:cNvPr id="250" name="Google Shape;250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/>
          <p:nvPr/>
        </p:nvSpPr>
        <p:spPr>
          <a:xfrm>
            <a:off x="0" y="4373750"/>
            <a:ext cx="9144000" cy="769800"/>
          </a:xfrm>
          <a:prstGeom prst="roundRect">
            <a:avLst>
              <a:gd fmla="val 12643" name="adj"/>
            </a:avLst>
          </a:prstGeom>
          <a:solidFill>
            <a:srgbClr val="FFFFFF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Approver Make Action</a:t>
            </a:r>
            <a:endParaRPr b="1" sz="12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Approval workflow: 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Finance Head &gt;&gt;&gt; L2  Approver: </a:t>
            </a:r>
            <a:r>
              <a:rPr b="1"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MRPC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L3  Approver:  </a:t>
            </a:r>
            <a:r>
              <a:rPr b="1"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Head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 L4 Approver: </a:t>
            </a:r>
            <a:r>
              <a:rPr b="1"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 Finance Head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 L5 Approver: </a:t>
            </a:r>
            <a:r>
              <a:rPr b="1"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 MRPC </a:t>
            </a:r>
            <a:endParaRPr b="1" sz="1200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2" name="Google Shape;252;p27"/>
          <p:cNvSpPr/>
          <p:nvPr/>
        </p:nvSpPr>
        <p:spPr>
          <a:xfrm>
            <a:off x="7212400" y="938775"/>
            <a:ext cx="18930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 View Details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27"/>
          <p:cNvSpPr/>
          <p:nvPr/>
        </p:nvSpPr>
        <p:spPr>
          <a:xfrm>
            <a:off x="2811700" y="926725"/>
            <a:ext cx="38808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(2) Approver Page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27"/>
          <p:cNvSpPr/>
          <p:nvPr/>
        </p:nvSpPr>
        <p:spPr>
          <a:xfrm>
            <a:off x="14925" y="918875"/>
            <a:ext cx="21729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Approver Home Page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27"/>
          <p:cNvSpPr/>
          <p:nvPr/>
        </p:nvSpPr>
        <p:spPr>
          <a:xfrm>
            <a:off x="768950" y="1692650"/>
            <a:ext cx="1159200" cy="374100"/>
          </a:xfrm>
          <a:prstGeom prst="wedgeRectCallout">
            <a:avLst>
              <a:gd fmla="val -66214" name="adj1"/>
              <a:gd fmla="val -74706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 Click here, 201 Approval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27"/>
          <p:cNvSpPr/>
          <p:nvPr/>
        </p:nvSpPr>
        <p:spPr>
          <a:xfrm>
            <a:off x="5786875" y="1929650"/>
            <a:ext cx="346200" cy="159600"/>
          </a:xfrm>
          <a:prstGeom prst="wedgeRectCallout">
            <a:avLst>
              <a:gd fmla="val 117317" name="adj1"/>
              <a:gd fmla="val -13111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27"/>
          <p:cNvSpPr/>
          <p:nvPr/>
        </p:nvSpPr>
        <p:spPr>
          <a:xfrm>
            <a:off x="6052500" y="1540850"/>
            <a:ext cx="346200" cy="159600"/>
          </a:xfrm>
          <a:prstGeom prst="wedgeRectCallout">
            <a:avLst>
              <a:gd fmla="val 83875" name="adj1"/>
              <a:gd fmla="val 199279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Google Shape;258;p27"/>
          <p:cNvSpPr/>
          <p:nvPr/>
        </p:nvSpPr>
        <p:spPr>
          <a:xfrm rot="4500">
            <a:off x="8044300" y="2089400"/>
            <a:ext cx="229200" cy="482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 txBox="1"/>
          <p:nvPr>
            <p:ph idx="4294967295" type="title"/>
          </p:nvPr>
        </p:nvSpPr>
        <p:spPr>
          <a:xfrm>
            <a:off x="884550" y="1482300"/>
            <a:ext cx="7374900" cy="11868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Stock Posting - 202 Mvmt (+)</a:t>
            </a: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337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( 202 Movement )</a:t>
            </a:r>
            <a:endParaRPr b="1" sz="3377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4" name="Google Shape;2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0" y="56225"/>
            <a:ext cx="894602" cy="45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8"/>
          <p:cNvSpPr txBox="1"/>
          <p:nvPr/>
        </p:nvSpPr>
        <p:spPr>
          <a:xfrm>
            <a:off x="1614700" y="0"/>
            <a:ext cx="68922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</a:t>
            </a: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Manual - SAP approval workflow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83775" lIns="83775" spcFirstLastPara="1" rIns="83775" wrap="square" tIns="83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24"/>
              <a:t>5</a:t>
            </a:r>
            <a:endParaRPr sz="824"/>
          </a:p>
        </p:txBody>
      </p:sp>
      <p:sp>
        <p:nvSpPr>
          <p:cNvPr id="271" name="Google Shape;271;p29"/>
          <p:cNvSpPr txBox="1"/>
          <p:nvPr/>
        </p:nvSpPr>
        <p:spPr>
          <a:xfrm>
            <a:off x="1161075" y="665025"/>
            <a:ext cx="7009200" cy="41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83775" spcFirstLastPara="1" rIns="83775" wrap="square" tIns="83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workflow</a:t>
            </a:r>
            <a:r>
              <a:rPr b="1" lang="en" sz="1500" u="sng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1.Create Request by Users ( PROD / MMD / QAD / MED 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2.Upload Process - Fill in required details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3. Upload Output: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i) New Records,  ii) Error Records,  iii)Duplicate Records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4. Submit for Approval to Level 1 User.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1 : PLANT FINANCE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2 : PLANT MRPC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3 : PLANT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4 : CORP FINANCE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5 : CORP MRPC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Requester Page Visible Data: - Only data uploaded by the logged-in user,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Statuses: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Pending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Download Option: - Filtered by From–To Date &amp; Movement Type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Editability: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 8. Resubmit Workflow: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b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rows using checkboxes After making corrections, click Resubmit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2" name="Google Shape;272;p29"/>
          <p:cNvSpPr txBox="1"/>
          <p:nvPr>
            <p:ph idx="4294967295" type="title"/>
          </p:nvPr>
        </p:nvSpPr>
        <p:spPr>
          <a:xfrm>
            <a:off x="982775" y="55050"/>
            <a:ext cx="8122800" cy="483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83775" lIns="83775" spcFirstLastPara="1" rIns="83775" wrap="square" tIns="8377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99"/>
              </a:spcBef>
              <a:spcAft>
                <a:spcPts val="1099"/>
              </a:spcAft>
              <a:buNone/>
            </a:pPr>
            <a:r>
              <a:rPr b="1" lang="en" sz="2198">
                <a:latin typeface="Times New Roman"/>
                <a:ea typeface="Times New Roman"/>
                <a:cs typeface="Times New Roman"/>
                <a:sym typeface="Times New Roman"/>
              </a:rPr>
              <a:t>202 </a:t>
            </a:r>
            <a:r>
              <a:rPr b="1" lang="en" sz="2198">
                <a:latin typeface="Times New Roman"/>
                <a:ea typeface="Times New Roman"/>
                <a:cs typeface="Times New Roman"/>
                <a:sym typeface="Times New Roman"/>
              </a:rPr>
              <a:t>Movement Transaction</a:t>
            </a:r>
            <a:endParaRPr sz="2198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3" name="Google Shape;2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5" y="55025"/>
            <a:ext cx="880285" cy="483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0350" y="2952500"/>
            <a:ext cx="1461000" cy="1407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279" name="Google Shape;279;p30"/>
          <p:cNvSpPr/>
          <p:nvPr/>
        </p:nvSpPr>
        <p:spPr>
          <a:xfrm>
            <a:off x="5127350" y="641850"/>
            <a:ext cx="3966300" cy="3462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202  Requester Page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0" name="Google Shape;280;p30"/>
          <p:cNvSpPr/>
          <p:nvPr/>
        </p:nvSpPr>
        <p:spPr>
          <a:xfrm>
            <a:off x="3044575" y="579900"/>
            <a:ext cx="1418100" cy="4281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(2)Click to Start a 202 Request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" name="Google Shape;281;p30"/>
          <p:cNvSpPr/>
          <p:nvPr/>
        </p:nvSpPr>
        <p:spPr>
          <a:xfrm rot="-5395500">
            <a:off x="4621913" y="1272363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30"/>
          <p:cNvSpPr/>
          <p:nvPr/>
        </p:nvSpPr>
        <p:spPr>
          <a:xfrm rot="5404346">
            <a:off x="6540625" y="3300400"/>
            <a:ext cx="237300" cy="479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30"/>
          <p:cNvSpPr/>
          <p:nvPr/>
        </p:nvSpPr>
        <p:spPr>
          <a:xfrm rot="-5395422">
            <a:off x="2609176" y="1277425"/>
            <a:ext cx="225300" cy="48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4" name="Google Shape;28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750" y="1026725"/>
            <a:ext cx="2207125" cy="10385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285" name="Google Shape;285;p30"/>
          <p:cNvSpPr/>
          <p:nvPr/>
        </p:nvSpPr>
        <p:spPr>
          <a:xfrm>
            <a:off x="172875" y="579900"/>
            <a:ext cx="2207100" cy="4281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(1)Transaction Page Navigation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Google Shape;286;p30"/>
          <p:cNvSpPr/>
          <p:nvPr/>
        </p:nvSpPr>
        <p:spPr>
          <a:xfrm flipH="1" rot="-5400000">
            <a:off x="8452775" y="2484650"/>
            <a:ext cx="842700" cy="438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7375" y="1026725"/>
            <a:ext cx="1418100" cy="10385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88" name="Google Shape;28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7350" y="1008000"/>
            <a:ext cx="3966225" cy="10385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289" name="Google Shape;289;p30"/>
          <p:cNvSpPr/>
          <p:nvPr/>
        </p:nvSpPr>
        <p:spPr>
          <a:xfrm>
            <a:off x="7375075" y="1295450"/>
            <a:ext cx="1158900" cy="525900"/>
          </a:xfrm>
          <a:prstGeom prst="wedgeRectCallout">
            <a:avLst>
              <a:gd fmla="val 77021" name="adj1"/>
              <a:gd fmla="val -31565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(3) Click here to Download template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0" name="Google Shape;290;p30"/>
          <p:cNvPicPr preferRelativeResize="0"/>
          <p:nvPr/>
        </p:nvPicPr>
        <p:blipFill rotWithShape="1">
          <a:blip r:embed="rId7">
            <a:alphaModFix/>
          </a:blip>
          <a:srcRect b="46236" l="0" r="49781" t="0"/>
          <a:stretch/>
        </p:blipFill>
        <p:spPr>
          <a:xfrm>
            <a:off x="2123350" y="2952500"/>
            <a:ext cx="4222025" cy="1407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291" name="Google Shape;291;p30"/>
          <p:cNvSpPr/>
          <p:nvPr/>
        </p:nvSpPr>
        <p:spPr>
          <a:xfrm>
            <a:off x="7186350" y="3329050"/>
            <a:ext cx="1085700" cy="329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2" name="Google Shape;292;p30"/>
          <p:cNvSpPr/>
          <p:nvPr/>
        </p:nvSpPr>
        <p:spPr>
          <a:xfrm>
            <a:off x="1274625" y="1133850"/>
            <a:ext cx="1008600" cy="346200"/>
          </a:xfrm>
          <a:prstGeom prst="wedgeRectCallout">
            <a:avLst>
              <a:gd fmla="val 17576" name="adj1"/>
              <a:gd fmla="val 73895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Click here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3" name="Google Shape;293;p30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202 Movement Request (Requester)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4" name="Google Shape;294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0"/>
          <p:cNvSpPr/>
          <p:nvPr/>
        </p:nvSpPr>
        <p:spPr>
          <a:xfrm>
            <a:off x="2116363" y="2610750"/>
            <a:ext cx="4236000" cy="315000"/>
          </a:xfrm>
          <a:prstGeom prst="roundRect">
            <a:avLst>
              <a:gd fmla="val 13286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(5) Excel Template with Sample Data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30"/>
          <p:cNvSpPr/>
          <p:nvPr/>
        </p:nvSpPr>
        <p:spPr>
          <a:xfrm>
            <a:off x="7030350" y="2581225"/>
            <a:ext cx="1461000" cy="336900"/>
          </a:xfrm>
          <a:prstGeom prst="roundRect">
            <a:avLst>
              <a:gd fmla="val 6486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 Upload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Google Shape;297;p30"/>
          <p:cNvSpPr/>
          <p:nvPr/>
        </p:nvSpPr>
        <p:spPr>
          <a:xfrm>
            <a:off x="0" y="4459600"/>
            <a:ext cx="9144000" cy="683700"/>
          </a:xfrm>
          <a:prstGeom prst="roundRect">
            <a:avLst>
              <a:gd fmla="val 12643" name="adj"/>
            </a:avLst>
          </a:prstGeom>
          <a:solidFill>
            <a:srgbClr val="FFFFFF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(6) Approval workflow</a:t>
            </a:r>
            <a:endParaRPr b="1" sz="1200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Finance Head &gt;&gt;&gt; L2  Approver: Plant MRPC &gt;&gt;&gt; L3  Approver:  Plant Head &gt;&gt;&gt;  L4 Approver: CORP Finance Head &gt;&gt;&gt;  L5 Approver: Corp MRPC &gt;&gt;&gt; Send to  SAP.</a:t>
            </a:r>
            <a:endParaRPr b="1" sz="1200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1"/>
          <p:cNvSpPr/>
          <p:nvPr/>
        </p:nvSpPr>
        <p:spPr>
          <a:xfrm>
            <a:off x="125" y="4461225"/>
            <a:ext cx="9144000" cy="682200"/>
          </a:xfrm>
          <a:prstGeom prst="roundRect">
            <a:avLst>
              <a:gd fmla="val 12643" name="adj"/>
            </a:avLst>
          </a:prstGeom>
          <a:solidFill>
            <a:srgbClr val="F3F3F3"/>
          </a:solidFill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Resubmit workflow</a:t>
            </a:r>
            <a:endParaRPr b="1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Status: Under Query&gt;&gt;&gt; Edit&gt;&gt;&gt; Re-submit&gt;&gt;&gt;Send to Approver.</a:t>
            </a:r>
            <a:endParaRPr b="1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31"/>
          <p:cNvSpPr/>
          <p:nvPr/>
        </p:nvSpPr>
        <p:spPr>
          <a:xfrm>
            <a:off x="2837250" y="2661525"/>
            <a:ext cx="5215200" cy="3195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(4) Select Checkbox, Then Submit Data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31"/>
          <p:cNvSpPr/>
          <p:nvPr/>
        </p:nvSpPr>
        <p:spPr>
          <a:xfrm flipH="1" rot="-5400000">
            <a:off x="8356125" y="2497000"/>
            <a:ext cx="591000" cy="6921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1"/>
          <p:cNvSpPr/>
          <p:nvPr/>
        </p:nvSpPr>
        <p:spPr>
          <a:xfrm>
            <a:off x="4417413" y="926000"/>
            <a:ext cx="22896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  View the Approval Level &amp; Status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Google Shape;306;p31"/>
          <p:cNvSpPr/>
          <p:nvPr/>
        </p:nvSpPr>
        <p:spPr>
          <a:xfrm rot="-5396146">
            <a:off x="3995050" y="1752359"/>
            <a:ext cx="267600" cy="450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31"/>
          <p:cNvSpPr/>
          <p:nvPr/>
        </p:nvSpPr>
        <p:spPr>
          <a:xfrm>
            <a:off x="7078075" y="861800"/>
            <a:ext cx="19920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 Click Row  to Edit, Then </a:t>
            </a: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Update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31"/>
          <p:cNvSpPr/>
          <p:nvPr/>
        </p:nvSpPr>
        <p:spPr>
          <a:xfrm rot="-5395489">
            <a:off x="6778224" y="1727976"/>
            <a:ext cx="228600" cy="370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31"/>
          <p:cNvSpPr/>
          <p:nvPr/>
        </p:nvSpPr>
        <p:spPr>
          <a:xfrm>
            <a:off x="130525" y="890350"/>
            <a:ext cx="3812400" cy="4242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 Requester Page After "Under Query" Status</a:t>
            </a:r>
            <a:endParaRPr b="1" sz="1200">
              <a:solidFill>
                <a:schemeClr val="lt1"/>
              </a:solidFill>
            </a:endParaRPr>
          </a:p>
        </p:txBody>
      </p:sp>
      <p:pic>
        <p:nvPicPr>
          <p:cNvPr id="310" name="Google Shape;3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25" y="1378700"/>
            <a:ext cx="3812400" cy="1033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311" name="Google Shape;31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7425" y="1408650"/>
            <a:ext cx="2289601" cy="1003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312" name="Google Shape;31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7325" y="1378700"/>
            <a:ext cx="1952750" cy="1033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313" name="Google Shape;313;p31"/>
          <p:cNvSpPr/>
          <p:nvPr/>
        </p:nvSpPr>
        <p:spPr>
          <a:xfrm>
            <a:off x="1811200" y="1467325"/>
            <a:ext cx="1266300" cy="452700"/>
          </a:xfrm>
          <a:prstGeom prst="wedgeRectCallout">
            <a:avLst>
              <a:gd fmla="val 78259" name="adj1"/>
              <a:gd fmla="val 34995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 Click here to View status 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4" name="Google Shape;31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37375" y="3031975"/>
            <a:ext cx="5215198" cy="1225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315" name="Google Shape;315;p31"/>
          <p:cNvSpPr/>
          <p:nvPr/>
        </p:nvSpPr>
        <p:spPr>
          <a:xfrm>
            <a:off x="6984275" y="3107375"/>
            <a:ext cx="979500" cy="1003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6" name="Google Shape;316;p31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202 Movement: Edit with Status "Under Query" (Requester)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7" name="Google Shape;317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2"/>
          <p:cNvSpPr/>
          <p:nvPr/>
        </p:nvSpPr>
        <p:spPr>
          <a:xfrm>
            <a:off x="17475" y="4400600"/>
            <a:ext cx="9144000" cy="702000"/>
          </a:xfrm>
          <a:prstGeom prst="roundRect">
            <a:avLst>
              <a:gd fmla="val 10438" name="adj"/>
            </a:avLst>
          </a:prstGeom>
          <a:noFill/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Approver Make Action</a:t>
            </a:r>
            <a:endParaRPr b="1" sz="12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Approval workflow: 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Finance Head &gt;&gt;&gt; L2  Approver: </a:t>
            </a:r>
            <a:r>
              <a:rPr b="1"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MRPC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L3  Approver:  </a:t>
            </a:r>
            <a:r>
              <a:rPr b="1"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Head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 L4 Approver: </a:t>
            </a:r>
            <a:r>
              <a:rPr b="1"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 Finance Head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 L5 Approver: </a:t>
            </a:r>
            <a:r>
              <a:rPr b="1"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 MRPC </a:t>
            </a:r>
            <a:endParaRPr b="1" sz="12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32"/>
          <p:cNvSpPr/>
          <p:nvPr/>
        </p:nvSpPr>
        <p:spPr>
          <a:xfrm rot="5404835">
            <a:off x="5556825" y="3143425"/>
            <a:ext cx="213300" cy="429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32"/>
          <p:cNvSpPr/>
          <p:nvPr/>
        </p:nvSpPr>
        <p:spPr>
          <a:xfrm rot="-5395500">
            <a:off x="2409563" y="163415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5" name="Google Shape;325;p32"/>
          <p:cNvSpPr/>
          <p:nvPr/>
        </p:nvSpPr>
        <p:spPr>
          <a:xfrm rot="-5395500">
            <a:off x="6844925" y="1570963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6" name="Google Shape;3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0600" y="1290577"/>
            <a:ext cx="3906076" cy="1024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327" name="Google Shape;3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2400" y="1290575"/>
            <a:ext cx="1864675" cy="10010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328" name="Google Shape;328;p32"/>
          <p:cNvSpPr/>
          <p:nvPr/>
        </p:nvSpPr>
        <p:spPr>
          <a:xfrm>
            <a:off x="7624675" y="1957100"/>
            <a:ext cx="1086000" cy="247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25" y="1266975"/>
            <a:ext cx="2127301" cy="1024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330" name="Google Shape;330;p32"/>
          <p:cNvSpPr/>
          <p:nvPr/>
        </p:nvSpPr>
        <p:spPr>
          <a:xfrm>
            <a:off x="832275" y="1435388"/>
            <a:ext cx="603600" cy="292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Google Shape;33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1000" y="2894425"/>
            <a:ext cx="3203100" cy="947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332" name="Google Shape;33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5" y="2911975"/>
            <a:ext cx="1252850" cy="947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333" name="Google Shape;333;p32"/>
          <p:cNvPicPr preferRelativeResize="0"/>
          <p:nvPr/>
        </p:nvPicPr>
        <p:blipFill rotWithShape="1">
          <a:blip r:embed="rId7">
            <a:alphaModFix/>
          </a:blip>
          <a:srcRect b="55131" l="0" r="2486" t="5382"/>
          <a:stretch/>
        </p:blipFill>
        <p:spPr>
          <a:xfrm>
            <a:off x="1814925" y="2911975"/>
            <a:ext cx="3633902" cy="9478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334" name="Google Shape;334;p32"/>
          <p:cNvSpPr/>
          <p:nvPr/>
        </p:nvSpPr>
        <p:spPr>
          <a:xfrm rot="5405193">
            <a:off x="1428525" y="3227525"/>
            <a:ext cx="198600" cy="354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5" name="Google Shape;335;p32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202 </a:t>
            </a: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Movement Approval (Approver)</a:t>
            </a:r>
            <a:endParaRPr sz="1900"/>
          </a:p>
        </p:txBody>
      </p:sp>
      <p:pic>
        <p:nvPicPr>
          <p:cNvPr id="336" name="Google Shape;336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2"/>
          <p:cNvSpPr/>
          <p:nvPr/>
        </p:nvSpPr>
        <p:spPr>
          <a:xfrm>
            <a:off x="7212525" y="938775"/>
            <a:ext cx="18648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 View Details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8" name="Google Shape;338;p32"/>
          <p:cNvSpPr/>
          <p:nvPr/>
        </p:nvSpPr>
        <p:spPr>
          <a:xfrm>
            <a:off x="2786425" y="926725"/>
            <a:ext cx="39204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(2) Approver Page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9" name="Google Shape;339;p32"/>
          <p:cNvSpPr/>
          <p:nvPr/>
        </p:nvSpPr>
        <p:spPr>
          <a:xfrm>
            <a:off x="14925" y="918875"/>
            <a:ext cx="21729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Approver Home Page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0" name="Google Shape;340;p32"/>
          <p:cNvSpPr/>
          <p:nvPr/>
        </p:nvSpPr>
        <p:spPr>
          <a:xfrm>
            <a:off x="6052500" y="1540850"/>
            <a:ext cx="346200" cy="159600"/>
          </a:xfrm>
          <a:prstGeom prst="wedgeRectCallout">
            <a:avLst>
              <a:gd fmla="val 73296" name="adj1"/>
              <a:gd fmla="val 266056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1" name="Google Shape;341;p32"/>
          <p:cNvSpPr/>
          <p:nvPr/>
        </p:nvSpPr>
        <p:spPr>
          <a:xfrm>
            <a:off x="5697650" y="1708350"/>
            <a:ext cx="346200" cy="159600"/>
          </a:xfrm>
          <a:prstGeom prst="wedgeRectCallout">
            <a:avLst>
              <a:gd fmla="val 127694" name="adj1"/>
              <a:gd fmla="val 152757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2" name="Google Shape;342;p32"/>
          <p:cNvSpPr/>
          <p:nvPr/>
        </p:nvSpPr>
        <p:spPr>
          <a:xfrm rot="4500">
            <a:off x="8084250" y="2126925"/>
            <a:ext cx="229200" cy="383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3" name="Google Shape;343;p32"/>
          <p:cNvSpPr/>
          <p:nvPr/>
        </p:nvSpPr>
        <p:spPr>
          <a:xfrm>
            <a:off x="36550" y="2561550"/>
            <a:ext cx="12816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(5)Action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4" name="Google Shape;344;p32"/>
          <p:cNvSpPr/>
          <p:nvPr/>
        </p:nvSpPr>
        <p:spPr>
          <a:xfrm>
            <a:off x="5859700" y="2556200"/>
            <a:ext cx="32457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Click "View Approval Status" to See Last Update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5" name="Google Shape;345;p32"/>
          <p:cNvSpPr/>
          <p:nvPr/>
        </p:nvSpPr>
        <p:spPr>
          <a:xfrm>
            <a:off x="1814925" y="2571750"/>
            <a:ext cx="36339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(4) Click Download Icon to View Records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3"/>
          <p:cNvSpPr txBox="1"/>
          <p:nvPr>
            <p:ph idx="4294967295" type="title"/>
          </p:nvPr>
        </p:nvSpPr>
        <p:spPr>
          <a:xfrm>
            <a:off x="884550" y="1508400"/>
            <a:ext cx="7374900" cy="11868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Scrap Posting</a:t>
            </a: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337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( 551 Movement )</a:t>
            </a:r>
            <a:endParaRPr b="1" sz="3377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1" name="Google Shape;3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0" y="56225"/>
            <a:ext cx="894602" cy="459032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3"/>
          <p:cNvSpPr txBox="1"/>
          <p:nvPr/>
        </p:nvSpPr>
        <p:spPr>
          <a:xfrm>
            <a:off x="1614700" y="0"/>
            <a:ext cx="68922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</a:t>
            </a: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Manual - SAP approval workflow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83775" lIns="83775" spcFirstLastPara="1" rIns="83775" wrap="square" tIns="83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24"/>
              <a:t>5</a:t>
            </a:r>
            <a:endParaRPr sz="824"/>
          </a:p>
        </p:txBody>
      </p:sp>
      <p:sp>
        <p:nvSpPr>
          <p:cNvPr id="358" name="Google Shape;358;p34"/>
          <p:cNvSpPr txBox="1"/>
          <p:nvPr/>
        </p:nvSpPr>
        <p:spPr>
          <a:xfrm>
            <a:off x="1161075" y="665025"/>
            <a:ext cx="7009200" cy="42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83775" spcFirstLastPara="1" rIns="83775" wrap="square" tIns="83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workflow:</a:t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1.Create Request by Users ( PROD / MMD / QAD / MED 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2.Upload Process - Fill in required details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3. Upload Output: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i) New Records,  ii) Error Records,  iii)Duplicate Records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4. Submit for Approval to Level 1 User.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1 : PLANT FINANCE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2 : PLANT MRPC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3 : PLANT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4 : CORP FINANCE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5 :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6 : CORP MRPC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Requester Page Visible Data: - Only data uploaded by the logged-in user,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Statuses: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Pending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Download Option: - Filtered by From–To Date &amp; Movement Type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Editability: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 8. Resubmit Workflow: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b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rows using checkboxes After making corrections, click Resubmit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9" name="Google Shape;359;p34"/>
          <p:cNvSpPr txBox="1"/>
          <p:nvPr>
            <p:ph idx="4294967295"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551 </a:t>
            </a:r>
            <a:r>
              <a:rPr b="1" lang="en" sz="2198">
                <a:latin typeface="Times New Roman"/>
                <a:ea typeface="Times New Roman"/>
                <a:cs typeface="Times New Roman"/>
                <a:sym typeface="Times New Roman"/>
              </a:rPr>
              <a:t>Movement Transaction</a:t>
            </a:r>
            <a:endParaRPr sz="1900"/>
          </a:p>
        </p:txBody>
      </p:sp>
      <p:pic>
        <p:nvPicPr>
          <p:cNvPr id="360" name="Google Shape;36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1321675" y="787275"/>
            <a:ext cx="191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Login Page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" name="Google Shape;78;p17"/>
          <p:cNvSpPr txBox="1"/>
          <p:nvPr>
            <p:ph idx="4294967295" type="title"/>
          </p:nvPr>
        </p:nvSpPr>
        <p:spPr>
          <a:xfrm>
            <a:off x="8751675" y="4857750"/>
            <a:ext cx="306900" cy="1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2</a:t>
            </a:r>
            <a:endParaRPr sz="900"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5" y="55025"/>
            <a:ext cx="960751" cy="528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674" y="1424225"/>
            <a:ext cx="4028249" cy="26806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81" name="Google Shape;8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6501" y="1424225"/>
            <a:ext cx="4641716" cy="2680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82" name="Google Shape;82;p17"/>
          <p:cNvSpPr txBox="1"/>
          <p:nvPr>
            <p:ph type="title"/>
          </p:nvPr>
        </p:nvSpPr>
        <p:spPr>
          <a:xfrm>
            <a:off x="5919075" y="787275"/>
            <a:ext cx="191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Home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Page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17"/>
          <p:cNvSpPr/>
          <p:nvPr/>
        </p:nvSpPr>
        <p:spPr>
          <a:xfrm>
            <a:off x="7608650" y="1916350"/>
            <a:ext cx="1399800" cy="655500"/>
          </a:xfrm>
          <a:prstGeom prst="wedgeRectCallout">
            <a:avLst>
              <a:gd fmla="val -25697" name="adj1"/>
              <a:gd fmla="val 78009" name="adj2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Click Here,  go to the Transaction Dashboard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" name="Google Shape;84;p17"/>
          <p:cNvSpPr/>
          <p:nvPr/>
        </p:nvSpPr>
        <p:spPr>
          <a:xfrm>
            <a:off x="4056300" y="3002525"/>
            <a:ext cx="582300" cy="31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5900" y="2960700"/>
            <a:ext cx="1765500" cy="1243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366" name="Google Shape;366;p35"/>
          <p:cNvSpPr/>
          <p:nvPr/>
        </p:nvSpPr>
        <p:spPr>
          <a:xfrm>
            <a:off x="125" y="4284500"/>
            <a:ext cx="9144000" cy="842700"/>
          </a:xfrm>
          <a:prstGeom prst="roundRect">
            <a:avLst>
              <a:gd fmla="val 10647" name="adj"/>
            </a:avLst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(6) Approval workflow</a:t>
            </a:r>
            <a:endParaRPr b="1" sz="1200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Finance Head &gt;&gt;&gt; L2  Approver: </a:t>
            </a:r>
            <a:r>
              <a:rPr b="1"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MRPC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L3  Approver:  </a:t>
            </a:r>
            <a:r>
              <a:rPr b="1"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Head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 L4 Approver: </a:t>
            </a:r>
            <a:r>
              <a:rPr b="1"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 Finance Head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L5 Approver: Business Head&gt;&gt;&gt;  L6 Approver: Corp MRPC </a:t>
            </a:r>
            <a:r>
              <a:rPr b="1"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&gt;&gt;&gt; Send to  SAP.</a:t>
            </a:r>
            <a:endParaRPr b="1" sz="12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7" name="Google Shape;367;p35"/>
          <p:cNvSpPr/>
          <p:nvPr/>
        </p:nvSpPr>
        <p:spPr>
          <a:xfrm rot="-5395500">
            <a:off x="4546463" y="1401925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8" name="Google Shape;368;p35"/>
          <p:cNvSpPr/>
          <p:nvPr/>
        </p:nvSpPr>
        <p:spPr>
          <a:xfrm rot="-5395422">
            <a:off x="2533726" y="1406987"/>
            <a:ext cx="225300" cy="48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9" name="Google Shape;36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600" y="1171250"/>
            <a:ext cx="2188026" cy="118357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370" name="Google Shape;370;p35"/>
          <p:cNvSpPr/>
          <p:nvPr/>
        </p:nvSpPr>
        <p:spPr>
          <a:xfrm>
            <a:off x="7170950" y="1459675"/>
            <a:ext cx="1158900" cy="525900"/>
          </a:xfrm>
          <a:prstGeom prst="wedgeRectCallout">
            <a:avLst>
              <a:gd fmla="val 77021" name="adj1"/>
              <a:gd fmla="val -31565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(3) Click here to Download template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1" name="Google Shape;371;p35"/>
          <p:cNvSpPr/>
          <p:nvPr/>
        </p:nvSpPr>
        <p:spPr>
          <a:xfrm>
            <a:off x="7090988" y="3273775"/>
            <a:ext cx="1035300" cy="279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72" name="Google Shape;37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9125" y="1171238"/>
            <a:ext cx="1418100" cy="1130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373" name="Google Shape;373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1900" y="1171238"/>
            <a:ext cx="3966299" cy="1130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374" name="Google Shape;374;p35"/>
          <p:cNvPicPr preferRelativeResize="0"/>
          <p:nvPr/>
        </p:nvPicPr>
        <p:blipFill rotWithShape="1">
          <a:blip r:embed="rId7">
            <a:alphaModFix/>
          </a:blip>
          <a:srcRect b="56217" l="0" r="46749" t="0"/>
          <a:stretch/>
        </p:blipFill>
        <p:spPr>
          <a:xfrm>
            <a:off x="1469575" y="2960700"/>
            <a:ext cx="4190451" cy="12435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375" name="Google Shape;375;p35"/>
          <p:cNvSpPr/>
          <p:nvPr/>
        </p:nvSpPr>
        <p:spPr>
          <a:xfrm>
            <a:off x="1104875" y="1327838"/>
            <a:ext cx="1008600" cy="346200"/>
          </a:xfrm>
          <a:prstGeom prst="wedgeRectCallout">
            <a:avLst>
              <a:gd fmla="val 17576" name="adj1"/>
              <a:gd fmla="val 73895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Click here 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6" name="Google Shape;376;p35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551 Movement Request (Requester)</a:t>
            </a:r>
            <a:endParaRPr sz="1900"/>
          </a:p>
        </p:txBody>
      </p:sp>
      <p:pic>
        <p:nvPicPr>
          <p:cNvPr id="377" name="Google Shape;377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5"/>
          <p:cNvSpPr/>
          <p:nvPr/>
        </p:nvSpPr>
        <p:spPr>
          <a:xfrm>
            <a:off x="5051900" y="771413"/>
            <a:ext cx="3966300" cy="3462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551</a:t>
            </a: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Requester Page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9" name="Google Shape;379;p35"/>
          <p:cNvSpPr/>
          <p:nvPr/>
        </p:nvSpPr>
        <p:spPr>
          <a:xfrm>
            <a:off x="2969125" y="709463"/>
            <a:ext cx="1418100" cy="4281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(2)Click to Start a 551 Request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0" name="Google Shape;380;p35"/>
          <p:cNvSpPr/>
          <p:nvPr/>
        </p:nvSpPr>
        <p:spPr>
          <a:xfrm>
            <a:off x="126050" y="672988"/>
            <a:ext cx="2207100" cy="4281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(1)Transaction Page Navigation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1" name="Google Shape;381;p35"/>
          <p:cNvSpPr/>
          <p:nvPr/>
        </p:nvSpPr>
        <p:spPr>
          <a:xfrm flipH="1" rot="-5400000">
            <a:off x="8289500" y="2239650"/>
            <a:ext cx="842700" cy="438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5"/>
          <p:cNvSpPr/>
          <p:nvPr/>
        </p:nvSpPr>
        <p:spPr>
          <a:xfrm>
            <a:off x="1446788" y="2565450"/>
            <a:ext cx="4236000" cy="315000"/>
          </a:xfrm>
          <a:prstGeom prst="roundRect">
            <a:avLst>
              <a:gd fmla="val 13286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(5) Excel Template with Sample Data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3" name="Google Shape;383;p35"/>
          <p:cNvSpPr/>
          <p:nvPr/>
        </p:nvSpPr>
        <p:spPr>
          <a:xfrm>
            <a:off x="6725900" y="2554500"/>
            <a:ext cx="1765500" cy="336900"/>
          </a:xfrm>
          <a:prstGeom prst="roundRect">
            <a:avLst>
              <a:gd fmla="val 6486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 Upload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4" name="Google Shape;384;p35"/>
          <p:cNvSpPr/>
          <p:nvPr/>
        </p:nvSpPr>
        <p:spPr>
          <a:xfrm rot="5404500">
            <a:off x="6028588" y="3282613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6"/>
          <p:cNvSpPr/>
          <p:nvPr/>
        </p:nvSpPr>
        <p:spPr>
          <a:xfrm>
            <a:off x="125" y="4461225"/>
            <a:ext cx="9144000" cy="682200"/>
          </a:xfrm>
          <a:prstGeom prst="roundRect">
            <a:avLst>
              <a:gd fmla="val 6560" name="adj"/>
            </a:avLst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Resubmit workflow</a:t>
            </a:r>
            <a:endParaRPr b="1" sz="1200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Status: Under Query&gt;&gt;&gt; Edit&gt;&gt;&gt; Re-submit&gt;&gt;&gt;Send to Approver.</a:t>
            </a:r>
            <a:endParaRPr b="1" sz="12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0" name="Google Shape;390;p36"/>
          <p:cNvSpPr/>
          <p:nvPr/>
        </p:nvSpPr>
        <p:spPr>
          <a:xfrm>
            <a:off x="2609975" y="2850975"/>
            <a:ext cx="5215200" cy="3324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(4) Select Checkbox, Then Submit Data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1" name="Google Shape;391;p36"/>
          <p:cNvSpPr/>
          <p:nvPr/>
        </p:nvSpPr>
        <p:spPr>
          <a:xfrm flipH="1" rot="-5400000">
            <a:off x="8096675" y="2541813"/>
            <a:ext cx="591000" cy="6921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6"/>
          <p:cNvSpPr/>
          <p:nvPr/>
        </p:nvSpPr>
        <p:spPr>
          <a:xfrm rot="-5395593">
            <a:off x="4055837" y="1704888"/>
            <a:ext cx="234000" cy="413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3" name="Google Shape;393;p36"/>
          <p:cNvSpPr/>
          <p:nvPr/>
        </p:nvSpPr>
        <p:spPr>
          <a:xfrm rot="-5394113">
            <a:off x="6813000" y="1742325"/>
            <a:ext cx="175200" cy="308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4" name="Google Shape;39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7425" y="1398675"/>
            <a:ext cx="2289600" cy="1071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395" name="Google Shape;39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9975" y="3235875"/>
            <a:ext cx="5215198" cy="1071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396" name="Google Shape;39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525" y="1352925"/>
            <a:ext cx="3797725" cy="1117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397" name="Google Shape;397;p36"/>
          <p:cNvSpPr/>
          <p:nvPr/>
        </p:nvSpPr>
        <p:spPr>
          <a:xfrm>
            <a:off x="2523850" y="1405088"/>
            <a:ext cx="1186200" cy="424200"/>
          </a:xfrm>
          <a:prstGeom prst="wedgeRectCallout">
            <a:avLst>
              <a:gd fmla="val 38423" name="adj1"/>
              <a:gd fmla="val 86218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 Click here to View status 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8" name="Google Shape;398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4175" y="1352925"/>
            <a:ext cx="1975900" cy="1117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399" name="Google Shape;399;p36"/>
          <p:cNvSpPr/>
          <p:nvPr/>
        </p:nvSpPr>
        <p:spPr>
          <a:xfrm>
            <a:off x="6791450" y="3269912"/>
            <a:ext cx="979500" cy="1003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0" name="Google Shape;400;p36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551 Movement: Edit with Status "Under Query" (Requester)</a:t>
            </a:r>
            <a:endParaRPr sz="1900"/>
          </a:p>
        </p:txBody>
      </p:sp>
      <p:pic>
        <p:nvPicPr>
          <p:cNvPr id="401" name="Google Shape;40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6"/>
          <p:cNvSpPr/>
          <p:nvPr/>
        </p:nvSpPr>
        <p:spPr>
          <a:xfrm>
            <a:off x="4417413" y="926000"/>
            <a:ext cx="22896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  View the Approval Level &amp; Status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3" name="Google Shape;403;p36"/>
          <p:cNvSpPr/>
          <p:nvPr/>
        </p:nvSpPr>
        <p:spPr>
          <a:xfrm>
            <a:off x="7078075" y="861800"/>
            <a:ext cx="19920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 Click Row  to Edit, Then </a:t>
            </a: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Update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4" name="Google Shape;404;p36"/>
          <p:cNvSpPr/>
          <p:nvPr/>
        </p:nvSpPr>
        <p:spPr>
          <a:xfrm>
            <a:off x="130525" y="890350"/>
            <a:ext cx="3812400" cy="4242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 Requester Page After "Under Query" Status</a:t>
            </a:r>
            <a:endParaRPr b="1"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7"/>
          <p:cNvSpPr/>
          <p:nvPr/>
        </p:nvSpPr>
        <p:spPr>
          <a:xfrm>
            <a:off x="0" y="4498975"/>
            <a:ext cx="9144000" cy="666600"/>
          </a:xfrm>
          <a:prstGeom prst="roundRect">
            <a:avLst>
              <a:gd fmla="val 12873" name="adj"/>
            </a:avLst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Approver Make Action</a:t>
            </a:r>
            <a:endParaRPr b="1" sz="10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Approval workflow:  </a:t>
            </a:r>
            <a:r>
              <a:rPr b="1" lang="en" sz="10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Finance Head &gt;&gt;&gt; L2  Approver: Plant MRPC &gt;&gt;&gt; L3  Approver:  Plant Head &gt;&gt;&gt;  L4 Approver: CORP Finance Head </a:t>
            </a:r>
            <a:r>
              <a:rPr b="1" lang="en" sz="10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 L5 Approver: Business Head</a:t>
            </a:r>
            <a:r>
              <a:rPr b="1" lang="en" sz="10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 L6 Approver: Corp MRPC </a:t>
            </a:r>
            <a:endParaRPr b="1" sz="10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37"/>
          <p:cNvSpPr/>
          <p:nvPr/>
        </p:nvSpPr>
        <p:spPr>
          <a:xfrm rot="5406536">
            <a:off x="5587038" y="3433025"/>
            <a:ext cx="157800" cy="367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1" name="Google Shape;411;p37"/>
          <p:cNvSpPr/>
          <p:nvPr/>
        </p:nvSpPr>
        <p:spPr>
          <a:xfrm rot="-5395500">
            <a:off x="2409563" y="194055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2" name="Google Shape;412;p37"/>
          <p:cNvSpPr/>
          <p:nvPr/>
        </p:nvSpPr>
        <p:spPr>
          <a:xfrm rot="-5395500">
            <a:off x="6915213" y="201300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3" name="Google Shape;4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2025" y="3106575"/>
            <a:ext cx="3203100" cy="1126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414" name="Google Shape;414;p37"/>
          <p:cNvSpPr/>
          <p:nvPr/>
        </p:nvSpPr>
        <p:spPr>
          <a:xfrm rot="5409291">
            <a:off x="1641075" y="3548300"/>
            <a:ext cx="111000" cy="212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5" name="Google Shape;41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5" y="1303350"/>
            <a:ext cx="2096752" cy="1108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416" name="Google Shape;41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6425" y="1290550"/>
            <a:ext cx="3920401" cy="104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417" name="Google Shape;417;p37"/>
          <p:cNvSpPr/>
          <p:nvPr/>
        </p:nvSpPr>
        <p:spPr>
          <a:xfrm>
            <a:off x="1530875" y="1474388"/>
            <a:ext cx="603600" cy="292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8" name="Google Shape;418;p37"/>
          <p:cNvPicPr preferRelativeResize="0"/>
          <p:nvPr/>
        </p:nvPicPr>
        <p:blipFill rotWithShape="1">
          <a:blip r:embed="rId6">
            <a:alphaModFix/>
          </a:blip>
          <a:srcRect b="50322" l="0" r="3334" t="0"/>
          <a:stretch/>
        </p:blipFill>
        <p:spPr>
          <a:xfrm>
            <a:off x="1835275" y="3155400"/>
            <a:ext cx="3614575" cy="10781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419" name="Google Shape;419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38325" y="1303350"/>
            <a:ext cx="1839000" cy="1078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420" name="Google Shape;420;p37"/>
          <p:cNvSpPr/>
          <p:nvPr/>
        </p:nvSpPr>
        <p:spPr>
          <a:xfrm>
            <a:off x="7610175" y="2025300"/>
            <a:ext cx="1069500" cy="247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1" name="Google Shape;421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750" y="3106575"/>
            <a:ext cx="1281600" cy="1126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422" name="Google Shape;422;p37"/>
          <p:cNvSpPr txBox="1"/>
          <p:nvPr>
            <p:ph type="title"/>
          </p:nvPr>
        </p:nvSpPr>
        <p:spPr>
          <a:xfrm>
            <a:off x="966800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551 Movement Approval (Approver)</a:t>
            </a:r>
            <a:endParaRPr sz="1900"/>
          </a:p>
        </p:txBody>
      </p:sp>
      <p:pic>
        <p:nvPicPr>
          <p:cNvPr id="423" name="Google Shape;423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7"/>
          <p:cNvSpPr/>
          <p:nvPr/>
        </p:nvSpPr>
        <p:spPr>
          <a:xfrm>
            <a:off x="7212525" y="938775"/>
            <a:ext cx="18648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 View Details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5" name="Google Shape;425;p37"/>
          <p:cNvSpPr/>
          <p:nvPr/>
        </p:nvSpPr>
        <p:spPr>
          <a:xfrm>
            <a:off x="2786425" y="926725"/>
            <a:ext cx="39204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(2) Approver Page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6" name="Google Shape;426;p37"/>
          <p:cNvSpPr/>
          <p:nvPr/>
        </p:nvSpPr>
        <p:spPr>
          <a:xfrm>
            <a:off x="14925" y="918875"/>
            <a:ext cx="21729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Approver Home Page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7" name="Google Shape;427;p37"/>
          <p:cNvSpPr/>
          <p:nvPr/>
        </p:nvSpPr>
        <p:spPr>
          <a:xfrm>
            <a:off x="37575" y="2791375"/>
            <a:ext cx="12816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(5)Action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8" name="Google Shape;428;p37"/>
          <p:cNvSpPr/>
          <p:nvPr/>
        </p:nvSpPr>
        <p:spPr>
          <a:xfrm>
            <a:off x="5860725" y="2786025"/>
            <a:ext cx="32457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Click "View Approval Status" to See Last Update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9" name="Google Shape;429;p37"/>
          <p:cNvSpPr/>
          <p:nvPr/>
        </p:nvSpPr>
        <p:spPr>
          <a:xfrm>
            <a:off x="1815950" y="2801575"/>
            <a:ext cx="36339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(4) Click Download Icon to View Records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0" name="Google Shape;430;p37"/>
          <p:cNvSpPr/>
          <p:nvPr/>
        </p:nvSpPr>
        <p:spPr>
          <a:xfrm>
            <a:off x="6139825" y="1481525"/>
            <a:ext cx="346200" cy="159600"/>
          </a:xfrm>
          <a:prstGeom prst="wedgeRectCallout">
            <a:avLst>
              <a:gd fmla="val 73296" name="adj1"/>
              <a:gd fmla="val 266056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1" name="Google Shape;431;p37"/>
          <p:cNvSpPr/>
          <p:nvPr/>
        </p:nvSpPr>
        <p:spPr>
          <a:xfrm>
            <a:off x="5823900" y="1750925"/>
            <a:ext cx="346200" cy="157800"/>
          </a:xfrm>
          <a:prstGeom prst="wedgeRectCallout">
            <a:avLst>
              <a:gd fmla="val 124639" name="adj1"/>
              <a:gd fmla="val 121460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2" name="Google Shape;432;p37"/>
          <p:cNvSpPr/>
          <p:nvPr/>
        </p:nvSpPr>
        <p:spPr>
          <a:xfrm rot="3649">
            <a:off x="8016525" y="2222288"/>
            <a:ext cx="282600" cy="527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8"/>
          <p:cNvSpPr txBox="1"/>
          <p:nvPr>
            <p:ph idx="4294967295" type="title"/>
          </p:nvPr>
        </p:nvSpPr>
        <p:spPr>
          <a:xfrm>
            <a:off x="884550" y="1496375"/>
            <a:ext cx="7374900" cy="11868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Storage Location Transfer</a:t>
            </a: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337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( 311 Movement )</a:t>
            </a:r>
            <a:endParaRPr b="1" sz="3377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8" name="Google Shape;43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0" y="56225"/>
            <a:ext cx="894602" cy="459032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38"/>
          <p:cNvSpPr txBox="1"/>
          <p:nvPr/>
        </p:nvSpPr>
        <p:spPr>
          <a:xfrm>
            <a:off x="1614700" y="0"/>
            <a:ext cx="68922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</a:t>
            </a: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Manual - SAP approval workflow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83775" lIns="83775" spcFirstLastPara="1" rIns="83775" wrap="square" tIns="83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24"/>
              <a:t>5</a:t>
            </a:r>
            <a:endParaRPr sz="824"/>
          </a:p>
        </p:txBody>
      </p:sp>
      <p:sp>
        <p:nvSpPr>
          <p:cNvPr id="445" name="Google Shape;445;p39"/>
          <p:cNvSpPr txBox="1"/>
          <p:nvPr/>
        </p:nvSpPr>
        <p:spPr>
          <a:xfrm>
            <a:off x="1161075" y="665025"/>
            <a:ext cx="7009200" cy="42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83775" spcFirstLastPara="1" rIns="83775" wrap="square" tIns="83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workflow:</a:t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1.Create Request by Users ( PROD / MMD / QAD / MED 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2.Upload Process - Fill in required details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3. Upload Output: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i) New Records,  ii) Error Records,  iii)Duplicate Records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4. Submit for Approval to Level 1 User.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1 : PLANT MRPC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Requester Page Visible Data: - Only data uploaded by the logged-in user,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Statuses: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Pending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Download Option: - Filtered by From–To Date &amp; Movement Type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Editability: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 8. Resubmit Workflow: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b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rows using checkboxes After making corrections, click Resubmit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6" name="Google Shape;446;p39"/>
          <p:cNvSpPr txBox="1"/>
          <p:nvPr>
            <p:ph idx="4294967295"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311 </a:t>
            </a:r>
            <a:r>
              <a:rPr b="1" lang="en" sz="2198">
                <a:latin typeface="Times New Roman"/>
                <a:ea typeface="Times New Roman"/>
                <a:cs typeface="Times New Roman"/>
                <a:sym typeface="Times New Roman"/>
              </a:rPr>
              <a:t>Movement Transaction</a:t>
            </a:r>
            <a:endParaRPr sz="1900"/>
          </a:p>
        </p:txBody>
      </p:sp>
      <p:pic>
        <p:nvPicPr>
          <p:cNvPr id="447" name="Google Shape;44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5900" y="2947300"/>
            <a:ext cx="1765500" cy="1427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453" name="Google Shape;453;p40"/>
          <p:cNvSpPr/>
          <p:nvPr/>
        </p:nvSpPr>
        <p:spPr>
          <a:xfrm>
            <a:off x="125" y="4443300"/>
            <a:ext cx="9144000" cy="684000"/>
          </a:xfrm>
          <a:prstGeom prst="roundRect">
            <a:avLst>
              <a:gd fmla="val 10647" name="adj"/>
            </a:avLst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(6) Approval workflow</a:t>
            </a:r>
            <a:endParaRPr b="1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Request &gt;&gt;&gt; L1 Approver: </a:t>
            </a:r>
            <a:r>
              <a:rPr b="1" lang="en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MRPC  &gt;&gt;&gt; Send to  SAP.</a:t>
            </a:r>
            <a:endParaRPr b="1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4" name="Google Shape;454;p40"/>
          <p:cNvSpPr/>
          <p:nvPr/>
        </p:nvSpPr>
        <p:spPr>
          <a:xfrm rot="-5395500">
            <a:off x="4621913" y="1272363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5" name="Google Shape;455;p40"/>
          <p:cNvSpPr/>
          <p:nvPr/>
        </p:nvSpPr>
        <p:spPr>
          <a:xfrm rot="-5395422">
            <a:off x="2609176" y="1277425"/>
            <a:ext cx="225300" cy="48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6" name="Google Shape;45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225" y="1008000"/>
            <a:ext cx="2174377" cy="117619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457" name="Google Shape;457;p40"/>
          <p:cNvSpPr/>
          <p:nvPr/>
        </p:nvSpPr>
        <p:spPr>
          <a:xfrm>
            <a:off x="7090988" y="3374175"/>
            <a:ext cx="1035300" cy="279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58" name="Google Shape;45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8375" y="1039975"/>
            <a:ext cx="1404300" cy="1144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459" name="Google Shape;459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3375" y="1039975"/>
            <a:ext cx="3966299" cy="1144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460" name="Google Shape;460;p40"/>
          <p:cNvPicPr preferRelativeResize="0"/>
          <p:nvPr/>
        </p:nvPicPr>
        <p:blipFill rotWithShape="1">
          <a:blip r:embed="rId7">
            <a:alphaModFix/>
          </a:blip>
          <a:srcRect b="53076" l="0" r="51578" t="10097"/>
          <a:stretch/>
        </p:blipFill>
        <p:spPr>
          <a:xfrm>
            <a:off x="1446800" y="2947300"/>
            <a:ext cx="4235999" cy="142778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461" name="Google Shape;461;p40"/>
          <p:cNvSpPr/>
          <p:nvPr/>
        </p:nvSpPr>
        <p:spPr>
          <a:xfrm>
            <a:off x="7337625" y="1336700"/>
            <a:ext cx="1158900" cy="525900"/>
          </a:xfrm>
          <a:prstGeom prst="wedgeRectCallout">
            <a:avLst>
              <a:gd fmla="val 77021" name="adj1"/>
              <a:gd fmla="val -31565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(3) Click here to Download template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2" name="Google Shape;462;p40"/>
          <p:cNvSpPr/>
          <p:nvPr/>
        </p:nvSpPr>
        <p:spPr>
          <a:xfrm>
            <a:off x="1236900" y="1256475"/>
            <a:ext cx="831600" cy="184200"/>
          </a:xfrm>
          <a:prstGeom prst="wedgeRectCallout">
            <a:avLst>
              <a:gd fmla="val 23202" name="adj1"/>
              <a:gd fmla="val 129316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Click here 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3" name="Google Shape;463;p40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311 </a:t>
            </a: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Movement Request (Requester)</a:t>
            </a:r>
            <a:endParaRPr sz="1900"/>
          </a:p>
        </p:txBody>
      </p:sp>
      <p:pic>
        <p:nvPicPr>
          <p:cNvPr id="464" name="Google Shape;464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0"/>
          <p:cNvSpPr/>
          <p:nvPr/>
        </p:nvSpPr>
        <p:spPr>
          <a:xfrm>
            <a:off x="5127350" y="641850"/>
            <a:ext cx="3966300" cy="3462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311 </a:t>
            </a: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Requester Page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6" name="Google Shape;466;p40"/>
          <p:cNvSpPr/>
          <p:nvPr/>
        </p:nvSpPr>
        <p:spPr>
          <a:xfrm>
            <a:off x="3044575" y="579900"/>
            <a:ext cx="1418100" cy="4281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(2)Click to Start a 311 Request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7" name="Google Shape;467;p40"/>
          <p:cNvSpPr/>
          <p:nvPr/>
        </p:nvSpPr>
        <p:spPr>
          <a:xfrm>
            <a:off x="201500" y="543425"/>
            <a:ext cx="2207100" cy="4281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(1)Transaction Page Navigation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8" name="Google Shape;468;p40"/>
          <p:cNvSpPr/>
          <p:nvPr/>
        </p:nvSpPr>
        <p:spPr>
          <a:xfrm flipH="1" rot="-5400000">
            <a:off x="8452775" y="2484650"/>
            <a:ext cx="842700" cy="438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0"/>
          <p:cNvSpPr/>
          <p:nvPr/>
        </p:nvSpPr>
        <p:spPr>
          <a:xfrm>
            <a:off x="1414075" y="2565450"/>
            <a:ext cx="4268700" cy="315000"/>
          </a:xfrm>
          <a:prstGeom prst="roundRect">
            <a:avLst>
              <a:gd fmla="val 13286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(5) Excel Template with Sample Data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0" name="Google Shape;470;p40"/>
          <p:cNvSpPr/>
          <p:nvPr/>
        </p:nvSpPr>
        <p:spPr>
          <a:xfrm>
            <a:off x="6725900" y="2554500"/>
            <a:ext cx="1765500" cy="336900"/>
          </a:xfrm>
          <a:prstGeom prst="roundRect">
            <a:avLst>
              <a:gd fmla="val 6486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 Upload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1" name="Google Shape;471;p40"/>
          <p:cNvSpPr/>
          <p:nvPr/>
        </p:nvSpPr>
        <p:spPr>
          <a:xfrm rot="5405892">
            <a:off x="6029301" y="3242925"/>
            <a:ext cx="350101" cy="542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1"/>
          <p:cNvSpPr/>
          <p:nvPr/>
        </p:nvSpPr>
        <p:spPr>
          <a:xfrm>
            <a:off x="125" y="4461225"/>
            <a:ext cx="9144000" cy="682200"/>
          </a:xfrm>
          <a:prstGeom prst="roundRect">
            <a:avLst>
              <a:gd fmla="val 12643" name="adj"/>
            </a:avLst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Resubmit workflow</a:t>
            </a:r>
            <a:endParaRPr b="1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Status: Under Query&gt;&gt;&gt; Edit&gt;&gt;&gt; Re-submit&gt;&gt;&gt;Send to Approver.</a:t>
            </a:r>
            <a:endParaRPr b="1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7" name="Google Shape;477;p41"/>
          <p:cNvSpPr/>
          <p:nvPr/>
        </p:nvSpPr>
        <p:spPr>
          <a:xfrm rot="-5395593">
            <a:off x="4055975" y="1689975"/>
            <a:ext cx="234000" cy="413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8" name="Google Shape;478;p41"/>
          <p:cNvSpPr/>
          <p:nvPr/>
        </p:nvSpPr>
        <p:spPr>
          <a:xfrm rot="-5394113">
            <a:off x="6790300" y="1738650"/>
            <a:ext cx="175200" cy="308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9" name="Google Shape;47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7425" y="1414075"/>
            <a:ext cx="2289600" cy="100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480" name="Google Shape;48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525" y="1351225"/>
            <a:ext cx="3812398" cy="1066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481" name="Google Shape;48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7475" y="1351225"/>
            <a:ext cx="1972600" cy="1066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482" name="Google Shape;482;p41"/>
          <p:cNvPicPr preferRelativeResize="0"/>
          <p:nvPr/>
        </p:nvPicPr>
        <p:blipFill rotWithShape="1">
          <a:blip r:embed="rId6">
            <a:alphaModFix/>
          </a:blip>
          <a:srcRect b="55001" l="0" r="724" t="0"/>
          <a:stretch/>
        </p:blipFill>
        <p:spPr>
          <a:xfrm>
            <a:off x="2630325" y="3240650"/>
            <a:ext cx="5194849" cy="11633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483" name="Google Shape;483;p41"/>
          <p:cNvSpPr/>
          <p:nvPr/>
        </p:nvSpPr>
        <p:spPr>
          <a:xfrm>
            <a:off x="6723550" y="3240650"/>
            <a:ext cx="979500" cy="1003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4" name="Google Shape;484;p41"/>
          <p:cNvSpPr/>
          <p:nvPr/>
        </p:nvSpPr>
        <p:spPr>
          <a:xfrm>
            <a:off x="2545525" y="1378700"/>
            <a:ext cx="1130700" cy="307800"/>
          </a:xfrm>
          <a:prstGeom prst="wedgeRectCallout">
            <a:avLst>
              <a:gd fmla="val 32005" name="adj1"/>
              <a:gd fmla="val 124001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 Click here to View status </a:t>
            </a:r>
            <a:endParaRPr b="1"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5" name="Google Shape;485;p41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551 Movement: Edit with Status "Under Query" (Requester)</a:t>
            </a:r>
            <a:endParaRPr sz="1900"/>
          </a:p>
        </p:txBody>
      </p:sp>
      <p:pic>
        <p:nvPicPr>
          <p:cNvPr id="486" name="Google Shape;486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41"/>
          <p:cNvSpPr/>
          <p:nvPr/>
        </p:nvSpPr>
        <p:spPr>
          <a:xfrm>
            <a:off x="4417413" y="926000"/>
            <a:ext cx="22896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  View the Approval Level &amp; Status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8" name="Google Shape;488;p41"/>
          <p:cNvSpPr/>
          <p:nvPr/>
        </p:nvSpPr>
        <p:spPr>
          <a:xfrm>
            <a:off x="7078075" y="861800"/>
            <a:ext cx="19920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 Click Row  to Edit, Then </a:t>
            </a: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Update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9" name="Google Shape;489;p41"/>
          <p:cNvSpPr/>
          <p:nvPr/>
        </p:nvSpPr>
        <p:spPr>
          <a:xfrm>
            <a:off x="130525" y="890350"/>
            <a:ext cx="3812400" cy="4242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 Requester Page After "Under Query" Status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490" name="Google Shape;490;p41"/>
          <p:cNvSpPr/>
          <p:nvPr/>
        </p:nvSpPr>
        <p:spPr>
          <a:xfrm>
            <a:off x="2609975" y="2850975"/>
            <a:ext cx="5215200" cy="3324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(4) Select Checkbox, Then Submit Data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1" name="Google Shape;491;p41"/>
          <p:cNvSpPr/>
          <p:nvPr/>
        </p:nvSpPr>
        <p:spPr>
          <a:xfrm flipH="1" rot="-5400000">
            <a:off x="8096675" y="2541813"/>
            <a:ext cx="591000" cy="6921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2"/>
          <p:cNvSpPr/>
          <p:nvPr/>
        </p:nvSpPr>
        <p:spPr>
          <a:xfrm>
            <a:off x="0" y="4550375"/>
            <a:ext cx="9144000" cy="554100"/>
          </a:xfrm>
          <a:prstGeom prst="roundRect">
            <a:avLst>
              <a:gd fmla="val 12873" name="adj"/>
            </a:avLst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Approver Make Action</a:t>
            </a:r>
            <a:endParaRPr b="1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Approval workflow:  </a:t>
            </a:r>
            <a:r>
              <a:rPr b="1" lang="en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MRPC </a:t>
            </a:r>
            <a:endParaRPr b="1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7" name="Google Shape;497;p42"/>
          <p:cNvSpPr/>
          <p:nvPr/>
        </p:nvSpPr>
        <p:spPr>
          <a:xfrm rot="5404835">
            <a:off x="5557850" y="3498137"/>
            <a:ext cx="213300" cy="429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8" name="Google Shape;498;p42"/>
          <p:cNvSpPr/>
          <p:nvPr/>
        </p:nvSpPr>
        <p:spPr>
          <a:xfrm rot="-5395500">
            <a:off x="2386238" y="175215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9" name="Google Shape;499;p42"/>
          <p:cNvSpPr/>
          <p:nvPr/>
        </p:nvSpPr>
        <p:spPr>
          <a:xfrm rot="-5395500">
            <a:off x="6922913" y="1830325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0" name="Google Shape;500;p42"/>
          <p:cNvSpPr/>
          <p:nvPr/>
        </p:nvSpPr>
        <p:spPr>
          <a:xfrm rot="5410121">
            <a:off x="1417251" y="3535472"/>
            <a:ext cx="305701" cy="44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01" name="Google Shape;50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75" y="1317725"/>
            <a:ext cx="2135325" cy="1100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502" name="Google Shape;502;p42"/>
          <p:cNvSpPr/>
          <p:nvPr/>
        </p:nvSpPr>
        <p:spPr>
          <a:xfrm>
            <a:off x="1225375" y="1487538"/>
            <a:ext cx="603600" cy="292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3" name="Google Shape;50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6025" y="1322425"/>
            <a:ext cx="1831300" cy="1100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504" name="Google Shape;504;p42"/>
          <p:cNvPicPr preferRelativeResize="0"/>
          <p:nvPr/>
        </p:nvPicPr>
        <p:blipFill rotWithShape="1">
          <a:blip r:embed="rId5">
            <a:alphaModFix/>
          </a:blip>
          <a:srcRect b="68737" l="572" r="651" t="0"/>
          <a:stretch/>
        </p:blipFill>
        <p:spPr>
          <a:xfrm>
            <a:off x="2828800" y="1317725"/>
            <a:ext cx="3880775" cy="11004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505" name="Google Shape;50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75" y="3136867"/>
            <a:ext cx="1281600" cy="113345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506" name="Google Shape;506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74875" y="3118628"/>
            <a:ext cx="3217401" cy="1100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507" name="Google Shape;507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21050" y="3162425"/>
            <a:ext cx="3633899" cy="1100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508" name="Google Shape;508;p42"/>
          <p:cNvSpPr/>
          <p:nvPr/>
        </p:nvSpPr>
        <p:spPr>
          <a:xfrm>
            <a:off x="7619025" y="2075100"/>
            <a:ext cx="1051800" cy="213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2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551 Movement Approval (Approver)</a:t>
            </a:r>
            <a:endParaRPr sz="1900"/>
          </a:p>
        </p:txBody>
      </p:sp>
      <p:pic>
        <p:nvPicPr>
          <p:cNvPr id="510" name="Google Shape;510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2"/>
          <p:cNvSpPr/>
          <p:nvPr/>
        </p:nvSpPr>
        <p:spPr>
          <a:xfrm>
            <a:off x="7212525" y="938775"/>
            <a:ext cx="18648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 View Details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2" name="Google Shape;512;p42"/>
          <p:cNvSpPr/>
          <p:nvPr/>
        </p:nvSpPr>
        <p:spPr>
          <a:xfrm>
            <a:off x="2786425" y="926725"/>
            <a:ext cx="39204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(2) Approver Page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3" name="Google Shape;513;p42"/>
          <p:cNvSpPr/>
          <p:nvPr/>
        </p:nvSpPr>
        <p:spPr>
          <a:xfrm>
            <a:off x="14925" y="918875"/>
            <a:ext cx="21729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Approver Home Page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4" name="Google Shape;514;p42"/>
          <p:cNvSpPr/>
          <p:nvPr/>
        </p:nvSpPr>
        <p:spPr>
          <a:xfrm>
            <a:off x="37575" y="2789925"/>
            <a:ext cx="12816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(5)Action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5" name="Google Shape;515;p42"/>
          <p:cNvSpPr/>
          <p:nvPr/>
        </p:nvSpPr>
        <p:spPr>
          <a:xfrm>
            <a:off x="5860725" y="2784575"/>
            <a:ext cx="32457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Click "View Approval Status" to See Last Update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6" name="Google Shape;516;p42"/>
          <p:cNvSpPr/>
          <p:nvPr/>
        </p:nvSpPr>
        <p:spPr>
          <a:xfrm>
            <a:off x="1815950" y="2800125"/>
            <a:ext cx="36339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(4) Click Download Icon to View Records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7" name="Google Shape;517;p42"/>
          <p:cNvSpPr/>
          <p:nvPr/>
        </p:nvSpPr>
        <p:spPr>
          <a:xfrm rot="4500">
            <a:off x="8047075" y="2344775"/>
            <a:ext cx="229200" cy="383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8" name="Google Shape;518;p42"/>
          <p:cNvSpPr/>
          <p:nvPr/>
        </p:nvSpPr>
        <p:spPr>
          <a:xfrm>
            <a:off x="6225350" y="1549138"/>
            <a:ext cx="346200" cy="159600"/>
          </a:xfrm>
          <a:prstGeom prst="wedgeRectCallout">
            <a:avLst>
              <a:gd fmla="val 29080" name="adj1"/>
              <a:gd fmla="val 297251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9" name="Google Shape;519;p42"/>
          <p:cNvSpPr/>
          <p:nvPr/>
        </p:nvSpPr>
        <p:spPr>
          <a:xfrm>
            <a:off x="5800850" y="1939938"/>
            <a:ext cx="346200" cy="159600"/>
          </a:xfrm>
          <a:prstGeom prst="wedgeRectCallout">
            <a:avLst>
              <a:gd fmla="val 102708" name="adj1"/>
              <a:gd fmla="val 85096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3"/>
          <p:cNvSpPr txBox="1"/>
          <p:nvPr>
            <p:ph idx="4294967295" type="title"/>
          </p:nvPr>
        </p:nvSpPr>
        <p:spPr>
          <a:xfrm>
            <a:off x="884550" y="1560625"/>
            <a:ext cx="7374900" cy="11868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Conversion Rs1</a:t>
            </a: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337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( RS.1 Movement )</a:t>
            </a:r>
            <a:endParaRPr b="1" sz="3377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25" name="Google Shape;52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0" y="56225"/>
            <a:ext cx="894602" cy="459032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3"/>
          <p:cNvSpPr txBox="1"/>
          <p:nvPr/>
        </p:nvSpPr>
        <p:spPr>
          <a:xfrm>
            <a:off x="1614700" y="0"/>
            <a:ext cx="68922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</a:t>
            </a: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Manual - SAP approval workflow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83775" lIns="83775" spcFirstLastPara="1" rIns="83775" wrap="square" tIns="83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24"/>
              <a:t>5</a:t>
            </a:r>
            <a:endParaRPr sz="824"/>
          </a:p>
        </p:txBody>
      </p:sp>
      <p:sp>
        <p:nvSpPr>
          <p:cNvPr id="532" name="Google Shape;532;p44"/>
          <p:cNvSpPr txBox="1"/>
          <p:nvPr/>
        </p:nvSpPr>
        <p:spPr>
          <a:xfrm>
            <a:off x="1161075" y="665025"/>
            <a:ext cx="7009200" cy="42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83775" spcFirstLastPara="1" rIns="83775" wrap="square" tIns="83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workflow:</a:t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1.Create Request by Users ( PROD / MMD / QAD / MED 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2.Upload Process - Fill in required details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3. Upload Output: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i) New Records,  ii) Error Records,  iii)Duplicate Records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4. Submit for Approval to Level 1 User.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Level 1 : PLANT FINANCE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2 : PLANT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3 : CORP FINANCE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4 : BUSINESS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Requester Page Visible Data: - Only data uploaded by the logged-in user,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Statuses: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Pending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Download Option: - Filtered by From–To Date &amp; Movement Type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Editability: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 8. Resubmit Workflow: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b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rows using checkboxes After making corrections, click Resubmit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3" name="Google Shape;533;p44"/>
          <p:cNvSpPr txBox="1"/>
          <p:nvPr>
            <p:ph idx="4294967295"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Rs.1 </a:t>
            </a:r>
            <a:r>
              <a:rPr b="1" lang="en" sz="2198">
                <a:latin typeface="Times New Roman"/>
                <a:ea typeface="Times New Roman"/>
                <a:cs typeface="Times New Roman"/>
                <a:sym typeface="Times New Roman"/>
              </a:rPr>
              <a:t>Movement Transaction</a:t>
            </a:r>
            <a:endParaRPr sz="1900"/>
          </a:p>
        </p:txBody>
      </p:sp>
      <p:pic>
        <p:nvPicPr>
          <p:cNvPr id="534" name="Google Shape;5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idx="4294967295" type="title"/>
          </p:nvPr>
        </p:nvSpPr>
        <p:spPr>
          <a:xfrm>
            <a:off x="884550" y="1469250"/>
            <a:ext cx="7374900" cy="11868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Material to Material Conversion</a:t>
            </a: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337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( 309 Movement )</a:t>
            </a:r>
            <a:endParaRPr b="1" sz="3377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0" y="56225"/>
            <a:ext cx="894602" cy="4590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/>
        </p:nvSpPr>
        <p:spPr>
          <a:xfrm>
            <a:off x="1614700" y="0"/>
            <a:ext cx="68922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</a:t>
            </a: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Manual - SAP approval workflow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1375" y="2925200"/>
            <a:ext cx="1765500" cy="1079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540" name="Google Shape;540;p45"/>
          <p:cNvSpPr/>
          <p:nvPr/>
        </p:nvSpPr>
        <p:spPr>
          <a:xfrm>
            <a:off x="125" y="4284575"/>
            <a:ext cx="9144000" cy="842700"/>
          </a:xfrm>
          <a:prstGeom prst="roundRect">
            <a:avLst>
              <a:gd fmla="val 10647" name="adj"/>
            </a:avLst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(6) Approval workflow</a:t>
            </a:r>
            <a:endParaRPr b="1" sz="1200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Request &gt;&gt;&gt; </a:t>
            </a:r>
            <a:r>
              <a:rPr b="1" lang="en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L1 Approver: Plant Finance Head &gt;&gt;&gt; L2 Approver:  Plant Head &gt;&gt;&gt;  L3 Approver: CORP Finance Head &gt;&gt;&gt;  L4 Approver: Business Head  &gt;&gt;&gt; Send to  SAP.</a:t>
            </a:r>
            <a:endParaRPr b="1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1" name="Google Shape;541;p45"/>
          <p:cNvSpPr/>
          <p:nvPr/>
        </p:nvSpPr>
        <p:spPr>
          <a:xfrm rot="-5395500">
            <a:off x="4704425" y="1647913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2" name="Google Shape;542;p45"/>
          <p:cNvSpPr/>
          <p:nvPr/>
        </p:nvSpPr>
        <p:spPr>
          <a:xfrm rot="5403417">
            <a:off x="6061171" y="3143079"/>
            <a:ext cx="301800" cy="644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3" name="Google Shape;543;p45"/>
          <p:cNvSpPr/>
          <p:nvPr/>
        </p:nvSpPr>
        <p:spPr>
          <a:xfrm rot="-5395422">
            <a:off x="2534664" y="1614325"/>
            <a:ext cx="225300" cy="48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4" name="Google Shape;54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113" y="1200075"/>
            <a:ext cx="2207102" cy="1115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545" name="Google Shape;545;p45"/>
          <p:cNvSpPr/>
          <p:nvPr/>
        </p:nvSpPr>
        <p:spPr>
          <a:xfrm>
            <a:off x="7106475" y="3227000"/>
            <a:ext cx="1035300" cy="279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46" name="Google Shape;54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2413" y="1210075"/>
            <a:ext cx="1418100" cy="1115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547" name="Google Shape;54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2663" y="1200075"/>
            <a:ext cx="3966298" cy="1115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548" name="Google Shape;548;p45"/>
          <p:cNvPicPr preferRelativeResize="0"/>
          <p:nvPr/>
        </p:nvPicPr>
        <p:blipFill rotWithShape="1">
          <a:blip r:embed="rId7">
            <a:alphaModFix/>
          </a:blip>
          <a:srcRect b="62029" l="0" r="70120" t="0"/>
          <a:stretch/>
        </p:blipFill>
        <p:spPr>
          <a:xfrm>
            <a:off x="1414075" y="2922400"/>
            <a:ext cx="4268701" cy="1115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549" name="Google Shape;549;p45"/>
          <p:cNvSpPr/>
          <p:nvPr/>
        </p:nvSpPr>
        <p:spPr>
          <a:xfrm>
            <a:off x="7305863" y="1444975"/>
            <a:ext cx="1158900" cy="525900"/>
          </a:xfrm>
          <a:prstGeom prst="wedgeRectCallout">
            <a:avLst>
              <a:gd fmla="val 77021" name="adj1"/>
              <a:gd fmla="val -31565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(3) Click here to Download template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0" name="Google Shape;550;p45"/>
          <p:cNvSpPr/>
          <p:nvPr/>
        </p:nvSpPr>
        <p:spPr>
          <a:xfrm>
            <a:off x="1124663" y="1252975"/>
            <a:ext cx="1008600" cy="346200"/>
          </a:xfrm>
          <a:prstGeom prst="wedgeRectCallout">
            <a:avLst>
              <a:gd fmla="val 17576" name="adj1"/>
              <a:gd fmla="val 73895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Click here 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1" name="Google Shape;551;p45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Rs.1 </a:t>
            </a: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Movement Request (Requester)</a:t>
            </a:r>
            <a:endParaRPr sz="1900"/>
          </a:p>
        </p:txBody>
      </p:sp>
      <p:pic>
        <p:nvPicPr>
          <p:cNvPr id="552" name="Google Shape;552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45"/>
          <p:cNvSpPr/>
          <p:nvPr/>
        </p:nvSpPr>
        <p:spPr>
          <a:xfrm>
            <a:off x="5052838" y="800275"/>
            <a:ext cx="3966300" cy="3462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Rs.1 </a:t>
            </a: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Requester Page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4" name="Google Shape;554;p45"/>
          <p:cNvSpPr/>
          <p:nvPr/>
        </p:nvSpPr>
        <p:spPr>
          <a:xfrm>
            <a:off x="2970063" y="738325"/>
            <a:ext cx="1418100" cy="4281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(2)Click to Start a Rs.1 Request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5" name="Google Shape;555;p45"/>
          <p:cNvSpPr/>
          <p:nvPr/>
        </p:nvSpPr>
        <p:spPr>
          <a:xfrm>
            <a:off x="126988" y="701850"/>
            <a:ext cx="2207100" cy="4281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(1)Transaction Page Navigation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6" name="Google Shape;556;p45"/>
          <p:cNvSpPr/>
          <p:nvPr/>
        </p:nvSpPr>
        <p:spPr>
          <a:xfrm flipH="1" rot="-5400000">
            <a:off x="8378150" y="2159488"/>
            <a:ext cx="842700" cy="438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5"/>
          <p:cNvSpPr/>
          <p:nvPr/>
        </p:nvSpPr>
        <p:spPr>
          <a:xfrm>
            <a:off x="1414075" y="2565450"/>
            <a:ext cx="4268700" cy="315000"/>
          </a:xfrm>
          <a:prstGeom prst="roundRect">
            <a:avLst>
              <a:gd fmla="val 13286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(5) Excel Template with Sample Data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8" name="Google Shape;558;p45"/>
          <p:cNvSpPr/>
          <p:nvPr/>
        </p:nvSpPr>
        <p:spPr>
          <a:xfrm>
            <a:off x="6725900" y="2554500"/>
            <a:ext cx="1765500" cy="336900"/>
          </a:xfrm>
          <a:prstGeom prst="roundRect">
            <a:avLst>
              <a:gd fmla="val 6486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 Upload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6"/>
          <p:cNvSpPr/>
          <p:nvPr/>
        </p:nvSpPr>
        <p:spPr>
          <a:xfrm>
            <a:off x="125" y="4552425"/>
            <a:ext cx="9144000" cy="591000"/>
          </a:xfrm>
          <a:prstGeom prst="roundRect">
            <a:avLst>
              <a:gd fmla="val 12643" name="adj"/>
            </a:avLst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Resubmit workflow</a:t>
            </a:r>
            <a:endParaRPr b="1" sz="1200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Status: Under Query&gt;&gt;&gt; Edit&gt;&gt;&gt; Re-submit&gt;&gt;&gt;Send to Approver.</a:t>
            </a:r>
            <a:endParaRPr b="1" sz="12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4" name="Google Shape;564;p46"/>
          <p:cNvSpPr/>
          <p:nvPr/>
        </p:nvSpPr>
        <p:spPr>
          <a:xfrm rot="-5395593">
            <a:off x="4055975" y="1689975"/>
            <a:ext cx="234000" cy="413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5" name="Google Shape;565;p46"/>
          <p:cNvSpPr/>
          <p:nvPr/>
        </p:nvSpPr>
        <p:spPr>
          <a:xfrm rot="-5394113">
            <a:off x="6790300" y="1738650"/>
            <a:ext cx="175200" cy="308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6" name="Google Shape;56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7425" y="1414075"/>
            <a:ext cx="2289600" cy="947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567" name="Google Shape;56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525" y="1363550"/>
            <a:ext cx="3797999" cy="100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568" name="Google Shape;568;p46"/>
          <p:cNvSpPr/>
          <p:nvPr/>
        </p:nvSpPr>
        <p:spPr>
          <a:xfrm>
            <a:off x="2439950" y="1497450"/>
            <a:ext cx="1130700" cy="307800"/>
          </a:xfrm>
          <a:prstGeom prst="wedgeRectCallout">
            <a:avLst>
              <a:gd fmla="val 52377" name="adj1"/>
              <a:gd fmla="val 118470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 Click here to View status </a:t>
            </a:r>
            <a:endParaRPr b="1"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9" name="Google Shape;56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8075" y="1351800"/>
            <a:ext cx="1992000" cy="1014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570" name="Google Shape;570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9963" y="3243587"/>
            <a:ext cx="5215262" cy="1157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571" name="Google Shape;571;p46"/>
          <p:cNvSpPr/>
          <p:nvPr/>
        </p:nvSpPr>
        <p:spPr>
          <a:xfrm>
            <a:off x="6845725" y="3245250"/>
            <a:ext cx="979500" cy="1003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2" name="Google Shape;572;p46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Rs.1 </a:t>
            </a: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Movement: Edit with Status "Under Query" (Requester)</a:t>
            </a:r>
            <a:endParaRPr sz="1900"/>
          </a:p>
        </p:txBody>
      </p:sp>
      <p:pic>
        <p:nvPicPr>
          <p:cNvPr id="573" name="Google Shape;573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46"/>
          <p:cNvSpPr/>
          <p:nvPr/>
        </p:nvSpPr>
        <p:spPr>
          <a:xfrm>
            <a:off x="4417413" y="926000"/>
            <a:ext cx="22896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  View the Approval Level &amp; Status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5" name="Google Shape;575;p46"/>
          <p:cNvSpPr/>
          <p:nvPr/>
        </p:nvSpPr>
        <p:spPr>
          <a:xfrm>
            <a:off x="7078075" y="861800"/>
            <a:ext cx="19920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 Click Row  to Edit, Then </a:t>
            </a: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Update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6" name="Google Shape;576;p46"/>
          <p:cNvSpPr/>
          <p:nvPr/>
        </p:nvSpPr>
        <p:spPr>
          <a:xfrm>
            <a:off x="130525" y="890350"/>
            <a:ext cx="3812400" cy="4242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 Requester Page After "Under Query" Status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577" name="Google Shape;577;p46"/>
          <p:cNvSpPr/>
          <p:nvPr/>
        </p:nvSpPr>
        <p:spPr>
          <a:xfrm>
            <a:off x="2609975" y="2850975"/>
            <a:ext cx="5215200" cy="3324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(4) Select Checkbox, Then Submit Data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8" name="Google Shape;578;p46"/>
          <p:cNvSpPr/>
          <p:nvPr/>
        </p:nvSpPr>
        <p:spPr>
          <a:xfrm flipH="1" rot="-5400000">
            <a:off x="8096675" y="2541813"/>
            <a:ext cx="591000" cy="6921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7"/>
          <p:cNvSpPr/>
          <p:nvPr/>
        </p:nvSpPr>
        <p:spPr>
          <a:xfrm>
            <a:off x="0" y="4371250"/>
            <a:ext cx="9144000" cy="733200"/>
          </a:xfrm>
          <a:prstGeom prst="roundRect">
            <a:avLst>
              <a:gd fmla="val 12873" name="adj"/>
            </a:avLst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Approver Make Action</a:t>
            </a:r>
            <a:endParaRPr b="1" sz="12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Approval workflow: 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Request &gt;&gt;&gt;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 L1 Approver: Plant Finance Head &gt;&gt;&gt; L2 Approver:  Plant Head &gt;&gt;&gt;  L3 Approver: CORP Finance Head &gt;&gt;&gt;  L4 Approver: Business Head</a:t>
            </a:r>
            <a:endParaRPr b="1" sz="12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4" name="Google Shape;584;p47"/>
          <p:cNvSpPr/>
          <p:nvPr/>
        </p:nvSpPr>
        <p:spPr>
          <a:xfrm rot="5404835">
            <a:off x="5522750" y="3443687"/>
            <a:ext cx="213300" cy="429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5" name="Google Shape;585;p47"/>
          <p:cNvSpPr/>
          <p:nvPr/>
        </p:nvSpPr>
        <p:spPr>
          <a:xfrm rot="-5395500">
            <a:off x="2393813" y="169265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6" name="Google Shape;586;p47"/>
          <p:cNvSpPr/>
          <p:nvPr/>
        </p:nvSpPr>
        <p:spPr>
          <a:xfrm rot="-5395500">
            <a:off x="6870213" y="1590613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7" name="Google Shape;587;p47"/>
          <p:cNvSpPr/>
          <p:nvPr/>
        </p:nvSpPr>
        <p:spPr>
          <a:xfrm rot="5407967">
            <a:off x="1430500" y="3487625"/>
            <a:ext cx="258901" cy="38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88" name="Google Shape;58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25" y="1300025"/>
            <a:ext cx="2172900" cy="9978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589" name="Google Shape;58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2625" y="1300025"/>
            <a:ext cx="1794700" cy="1044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590" name="Google Shape;59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6225" y="1275325"/>
            <a:ext cx="3880799" cy="997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591" name="Google Shape;59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50" y="3124625"/>
            <a:ext cx="1281600" cy="1031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592" name="Google Shape;592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15949" y="3118825"/>
            <a:ext cx="3598801" cy="103154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593" name="Google Shape;593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89075" y="3132875"/>
            <a:ext cx="3245700" cy="997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594" name="Google Shape;594;p47"/>
          <p:cNvSpPr/>
          <p:nvPr/>
        </p:nvSpPr>
        <p:spPr>
          <a:xfrm>
            <a:off x="7628000" y="2015600"/>
            <a:ext cx="1193700" cy="229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7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Rs.1 </a:t>
            </a: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Movement Approval (Approver)</a:t>
            </a:r>
            <a:endParaRPr sz="1900"/>
          </a:p>
        </p:txBody>
      </p:sp>
      <p:pic>
        <p:nvPicPr>
          <p:cNvPr id="596" name="Google Shape;596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47"/>
          <p:cNvSpPr/>
          <p:nvPr/>
        </p:nvSpPr>
        <p:spPr>
          <a:xfrm>
            <a:off x="7212525" y="938775"/>
            <a:ext cx="18648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 View Details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8" name="Google Shape;598;p47"/>
          <p:cNvSpPr/>
          <p:nvPr/>
        </p:nvSpPr>
        <p:spPr>
          <a:xfrm>
            <a:off x="2786425" y="926725"/>
            <a:ext cx="39204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(2) Approver Page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9" name="Google Shape;599;p47"/>
          <p:cNvSpPr/>
          <p:nvPr/>
        </p:nvSpPr>
        <p:spPr>
          <a:xfrm>
            <a:off x="14925" y="918875"/>
            <a:ext cx="21729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Approver Home Page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0" name="Google Shape;600;p47"/>
          <p:cNvSpPr/>
          <p:nvPr/>
        </p:nvSpPr>
        <p:spPr>
          <a:xfrm>
            <a:off x="0" y="2789925"/>
            <a:ext cx="13191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(5)Action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1" name="Google Shape;601;p47"/>
          <p:cNvSpPr/>
          <p:nvPr/>
        </p:nvSpPr>
        <p:spPr>
          <a:xfrm>
            <a:off x="5860725" y="2784575"/>
            <a:ext cx="32457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Click "View Approval Status" to See Last Update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2" name="Google Shape;602;p47"/>
          <p:cNvSpPr/>
          <p:nvPr/>
        </p:nvSpPr>
        <p:spPr>
          <a:xfrm>
            <a:off x="1815950" y="2800125"/>
            <a:ext cx="36339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(4) Click Download Icon to View Records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3" name="Google Shape;603;p47"/>
          <p:cNvSpPr/>
          <p:nvPr/>
        </p:nvSpPr>
        <p:spPr>
          <a:xfrm rot="4500">
            <a:off x="8065375" y="2212254"/>
            <a:ext cx="229200" cy="516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4" name="Google Shape;604;p47"/>
          <p:cNvSpPr/>
          <p:nvPr/>
        </p:nvSpPr>
        <p:spPr>
          <a:xfrm>
            <a:off x="37725" y="1692638"/>
            <a:ext cx="603600" cy="292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47"/>
          <p:cNvSpPr/>
          <p:nvPr/>
        </p:nvSpPr>
        <p:spPr>
          <a:xfrm>
            <a:off x="5889075" y="1694450"/>
            <a:ext cx="346200" cy="159600"/>
          </a:xfrm>
          <a:prstGeom prst="wedgeRectCallout">
            <a:avLst>
              <a:gd fmla="val 102708" name="adj1"/>
              <a:gd fmla="val 85096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6" name="Google Shape;606;p47"/>
          <p:cNvSpPr/>
          <p:nvPr/>
        </p:nvSpPr>
        <p:spPr>
          <a:xfrm>
            <a:off x="6135925" y="1394875"/>
            <a:ext cx="346200" cy="159600"/>
          </a:xfrm>
          <a:prstGeom prst="wedgeRectCallout">
            <a:avLst>
              <a:gd fmla="val 57915" name="adj1"/>
              <a:gd fmla="val 241917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(34)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8"/>
          <p:cNvSpPr txBox="1"/>
          <p:nvPr>
            <p:ph idx="4294967295" type="title"/>
          </p:nvPr>
        </p:nvSpPr>
        <p:spPr>
          <a:xfrm>
            <a:off x="884550" y="1443175"/>
            <a:ext cx="7374900" cy="11868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350">
                <a:latin typeface="Times New Roman"/>
                <a:ea typeface="Times New Roman"/>
                <a:cs typeface="Times New Roman"/>
                <a:sym typeface="Times New Roman"/>
              </a:rPr>
              <a:t>Inward Old Invoice</a:t>
            </a:r>
            <a:r>
              <a:rPr b="1" lang="en" sz="335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33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350">
                <a:latin typeface="Times New Roman"/>
                <a:ea typeface="Times New Roman"/>
                <a:cs typeface="Times New Roman"/>
                <a:sym typeface="Times New Roman"/>
              </a:rPr>
              <a:t>( </a:t>
            </a:r>
            <a:r>
              <a:rPr b="1" lang="en" sz="3350">
                <a:latin typeface="Times New Roman"/>
                <a:ea typeface="Times New Roman"/>
                <a:cs typeface="Times New Roman"/>
                <a:sym typeface="Times New Roman"/>
              </a:rPr>
              <a:t> Purchase</a:t>
            </a:r>
            <a:r>
              <a:rPr b="1" lang="en" sz="335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b="1" sz="33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12" name="Google Shape;61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0" y="56225"/>
            <a:ext cx="894602" cy="459032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48"/>
          <p:cNvSpPr txBox="1"/>
          <p:nvPr/>
        </p:nvSpPr>
        <p:spPr>
          <a:xfrm>
            <a:off x="1614700" y="0"/>
            <a:ext cx="68922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</a:t>
            </a: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Manual - SAP approval workflow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83775" lIns="83775" spcFirstLastPara="1" rIns="83775" wrap="square" tIns="83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24"/>
              <a:t>5</a:t>
            </a:r>
            <a:endParaRPr sz="824"/>
          </a:p>
        </p:txBody>
      </p:sp>
      <p:sp>
        <p:nvSpPr>
          <p:cNvPr id="619" name="Google Shape;619;p49"/>
          <p:cNvSpPr txBox="1"/>
          <p:nvPr/>
        </p:nvSpPr>
        <p:spPr>
          <a:xfrm>
            <a:off x="1161075" y="665025"/>
            <a:ext cx="7009200" cy="39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83775" spcFirstLastPara="1" rIns="83775" wrap="square" tIns="83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For Purchase workflow:</a:t>
            </a:r>
            <a:endParaRPr b="1" sz="11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1.Create Request by Users ( PROD / MMD / QAD / MED )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2.Add Process - Fill in required details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Submit for Approval to Level 1 User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Purchase Approval Workflow</a:t>
            </a:r>
            <a:endParaRPr b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Case (i):</a:t>
            </a:r>
            <a:b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invoice date is less than 1 year:</a:t>
            </a:r>
            <a:b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Level 1:</a:t>
            </a: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Corp MRPC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approves →  </a:t>
            </a: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Send to SAP</a:t>
            </a:r>
            <a:endParaRPr b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Case (ii):</a:t>
            </a:r>
            <a:b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invoice date is more than 1 year:</a:t>
            </a:r>
            <a:b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 Level 1:</a:t>
            </a: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Corp MRPC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reviews and sends to:</a:t>
            </a:r>
            <a:b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       Level 2: </a:t>
            </a: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 Finance Head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or </a:t>
            </a: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Corp MMD Head.  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approved → </a:t>
            </a: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Send to SAP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Requester Page Visible Data: - Only data uploaded by the logged-in user, 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Statuses: </a:t>
            </a:r>
            <a:r>
              <a:rPr b="1" lang="en" sz="1100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Waiting, New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" sz="1100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Rejected</a:t>
            </a:r>
            <a:endParaRPr b="1" sz="1100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Download Option: - Filtered by From–To Date 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Editability: - Enabled only if status is</a:t>
            </a: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1100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Waiting, </a:t>
            </a:r>
            <a:r>
              <a:rPr b="1" lang="en" sz="1100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New, Rejected</a:t>
            </a:r>
            <a:endParaRPr b="1" sz="1100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	 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rows using Edit After making corrections, 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Resubmit </a:t>
            </a:r>
            <a:br>
              <a:rPr lang="en" sz="1100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100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b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 b="1" sz="1100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0" name="Google Shape;620;p49"/>
          <p:cNvSpPr txBox="1"/>
          <p:nvPr>
            <p:ph idx="4294967295"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Inward of Old Invoices (Purchase) Movement Transaction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21" name="Google Shape;62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0"/>
          <p:cNvSpPr/>
          <p:nvPr/>
        </p:nvSpPr>
        <p:spPr>
          <a:xfrm>
            <a:off x="0" y="4177975"/>
            <a:ext cx="9144000" cy="965700"/>
          </a:xfrm>
          <a:prstGeom prst="roundRect">
            <a:avLst>
              <a:gd fmla="val 10647" name="adj"/>
            </a:avLst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Approval workflow:</a:t>
            </a:r>
            <a:r>
              <a:rPr b="1" lang="en" sz="11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b="1" lang="en" sz="11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Request &gt;&gt;&gt;</a:t>
            </a:r>
            <a:r>
              <a:rPr b="1" lang="en" sz="1100">
                <a:solidFill>
                  <a:srgbClr val="351C75"/>
                </a:solidFill>
              </a:rPr>
              <a:t> Follows Case (i) or Case (ii) based on Invoice Date:</a:t>
            </a:r>
            <a:endParaRPr b="1" sz="1100">
              <a:solidFill>
                <a:srgbClr val="351C7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51C75"/>
                </a:solidFill>
              </a:rPr>
              <a:t>Case (i): Invoice &lt; 1 Year.	Level 1: Corp MRPC </a:t>
            </a:r>
            <a:r>
              <a:rPr b="1" lang="en" sz="11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</a:t>
            </a:r>
            <a:r>
              <a:rPr b="1" lang="en" sz="1100">
                <a:solidFill>
                  <a:srgbClr val="351C75"/>
                </a:solidFill>
              </a:rPr>
              <a:t> </a:t>
            </a:r>
            <a:r>
              <a:rPr b="1" lang="en" sz="1100">
                <a:solidFill>
                  <a:srgbClr val="351C75"/>
                </a:solidFill>
              </a:rPr>
              <a:t> Send to SAP</a:t>
            </a:r>
            <a:endParaRPr b="1" sz="1100">
              <a:solidFill>
                <a:srgbClr val="351C7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51C75"/>
                </a:solidFill>
              </a:rPr>
              <a:t>Case (ii): Invoice &gt; 1 Year. 	Level 1: Corp MRPC </a:t>
            </a:r>
            <a:r>
              <a:rPr b="1" lang="en" sz="11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</a:t>
            </a:r>
            <a:r>
              <a:rPr b="1" lang="en" sz="1100">
                <a:solidFill>
                  <a:srgbClr val="351C75"/>
                </a:solidFill>
              </a:rPr>
              <a:t> </a:t>
            </a:r>
            <a:r>
              <a:rPr b="1" lang="en" sz="1100">
                <a:solidFill>
                  <a:srgbClr val="351C75"/>
                </a:solidFill>
              </a:rPr>
              <a:t>Level 2: Corp Finance Head or Corp </a:t>
            </a:r>
            <a:r>
              <a:rPr b="1" lang="en" sz="1100">
                <a:solidFill>
                  <a:srgbClr val="351C75"/>
                </a:solidFill>
              </a:rPr>
              <a:t>MMD </a:t>
            </a:r>
            <a:r>
              <a:rPr b="1" lang="en" sz="1100">
                <a:solidFill>
                  <a:srgbClr val="351C75"/>
                </a:solidFill>
              </a:rPr>
              <a:t>Head</a:t>
            </a:r>
            <a:r>
              <a:rPr b="1" lang="en" sz="11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</a:t>
            </a:r>
            <a:r>
              <a:rPr b="1" lang="en" sz="1100">
                <a:solidFill>
                  <a:srgbClr val="351C75"/>
                </a:solidFill>
              </a:rPr>
              <a:t> </a:t>
            </a:r>
            <a:r>
              <a:rPr b="1" lang="en" sz="1100">
                <a:solidFill>
                  <a:srgbClr val="351C75"/>
                </a:solidFill>
              </a:rPr>
              <a:t>Send to SAP</a:t>
            </a:r>
            <a:endParaRPr b="1" sz="1100">
              <a:solidFill>
                <a:srgbClr val="351C75"/>
              </a:solidFill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7" name="Google Shape;627;p50"/>
          <p:cNvSpPr/>
          <p:nvPr/>
        </p:nvSpPr>
        <p:spPr>
          <a:xfrm rot="-5395500">
            <a:off x="4726638" y="160245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8" name="Google Shape;628;p50"/>
          <p:cNvSpPr/>
          <p:nvPr/>
        </p:nvSpPr>
        <p:spPr>
          <a:xfrm rot="-5395422">
            <a:off x="2590014" y="1568875"/>
            <a:ext cx="225300" cy="48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29" name="Google Shape;62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00" y="1196100"/>
            <a:ext cx="2272801" cy="122943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630" name="Google Shape;63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5525" y="1214763"/>
            <a:ext cx="1566475" cy="1192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631" name="Google Shape;63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9750" y="1209225"/>
            <a:ext cx="3966298" cy="1192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632" name="Google Shape;632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4150" y="2862025"/>
            <a:ext cx="1723300" cy="1229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633" name="Google Shape;633;p50"/>
          <p:cNvSpPr/>
          <p:nvPr/>
        </p:nvSpPr>
        <p:spPr>
          <a:xfrm>
            <a:off x="7341450" y="1287550"/>
            <a:ext cx="1056300" cy="452700"/>
          </a:xfrm>
          <a:prstGeom prst="wedgeRectCallout">
            <a:avLst>
              <a:gd fmla="val 82136" name="adj1"/>
              <a:gd fmla="val 51436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(3)Click here to add Purchase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634" name="Google Shape;634;p50"/>
          <p:cNvSpPr/>
          <p:nvPr/>
        </p:nvSpPr>
        <p:spPr>
          <a:xfrm>
            <a:off x="1397225" y="1521050"/>
            <a:ext cx="1008600" cy="346200"/>
          </a:xfrm>
          <a:prstGeom prst="wedgeRectCallout">
            <a:avLst>
              <a:gd fmla="val 17576" name="adj1"/>
              <a:gd fmla="val 73895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Click here 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5" name="Google Shape;635;p50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 Inward of Old Invoices Purchase Request (Requester) 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36" name="Google Shape;636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50"/>
          <p:cNvSpPr/>
          <p:nvPr/>
        </p:nvSpPr>
        <p:spPr>
          <a:xfrm>
            <a:off x="5052838" y="800275"/>
            <a:ext cx="3966300" cy="3462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Purchase </a:t>
            </a: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Requester Page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8" name="Google Shape;638;p50"/>
          <p:cNvSpPr/>
          <p:nvPr/>
        </p:nvSpPr>
        <p:spPr>
          <a:xfrm>
            <a:off x="2970075" y="738325"/>
            <a:ext cx="1602000" cy="4281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(2)Click to Start a </a:t>
            </a:r>
            <a:r>
              <a:rPr b="1" lang="en" sz="1000">
                <a:solidFill>
                  <a:schemeClr val="lt1"/>
                </a:solidFill>
              </a:rPr>
              <a:t>Purchase </a:t>
            </a: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Request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9" name="Google Shape;639;p50"/>
          <p:cNvSpPr/>
          <p:nvPr/>
        </p:nvSpPr>
        <p:spPr>
          <a:xfrm>
            <a:off x="127000" y="701850"/>
            <a:ext cx="2272800" cy="4281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(1)Transaction Page Navigation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0" name="Google Shape;640;p50"/>
          <p:cNvSpPr/>
          <p:nvPr/>
        </p:nvSpPr>
        <p:spPr>
          <a:xfrm>
            <a:off x="6333038" y="2510100"/>
            <a:ext cx="1765500" cy="336900"/>
          </a:xfrm>
          <a:prstGeom prst="roundRect">
            <a:avLst>
              <a:gd fmla="val 6486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 Add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1" name="Google Shape;641;p50"/>
          <p:cNvSpPr/>
          <p:nvPr/>
        </p:nvSpPr>
        <p:spPr>
          <a:xfrm flipH="1" rot="-5400000">
            <a:off x="8227650" y="2355288"/>
            <a:ext cx="887100" cy="432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51"/>
          <p:cNvSpPr/>
          <p:nvPr/>
        </p:nvSpPr>
        <p:spPr>
          <a:xfrm rot="-5395500">
            <a:off x="6754963" y="1815863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7" name="Google Shape;647;p51"/>
          <p:cNvSpPr/>
          <p:nvPr/>
        </p:nvSpPr>
        <p:spPr>
          <a:xfrm rot="-5395422">
            <a:off x="4036964" y="1837000"/>
            <a:ext cx="225300" cy="48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48" name="Google Shape;64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7425" y="1378700"/>
            <a:ext cx="2289600" cy="1257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649" name="Google Shape;64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525" y="1344925"/>
            <a:ext cx="3777000" cy="12910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650" name="Google Shape;650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8075" y="1378700"/>
            <a:ext cx="2047175" cy="1257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651" name="Google Shape;651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43700" y="3241825"/>
            <a:ext cx="1383025" cy="866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652" name="Google Shape;652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61276" y="3339250"/>
            <a:ext cx="1672500" cy="769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653" name="Google Shape;653;p51"/>
          <p:cNvSpPr/>
          <p:nvPr/>
        </p:nvSpPr>
        <p:spPr>
          <a:xfrm>
            <a:off x="0" y="4192700"/>
            <a:ext cx="9144000" cy="951000"/>
          </a:xfrm>
          <a:prstGeom prst="roundRect">
            <a:avLst>
              <a:gd fmla="val 10647" name="adj"/>
            </a:avLst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Approval workflow:</a:t>
            </a:r>
            <a:r>
              <a:rPr b="1" lang="en" sz="10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  Request &gt;&gt;&gt;</a:t>
            </a:r>
            <a:r>
              <a:rPr b="1" lang="en" sz="1000">
                <a:solidFill>
                  <a:srgbClr val="351C75"/>
                </a:solidFill>
              </a:rPr>
              <a:t> Follows Case (i) or Case (ii) based on Invoice Date:</a:t>
            </a:r>
            <a:endParaRPr b="1" sz="1000">
              <a:solidFill>
                <a:srgbClr val="351C7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51C75"/>
                </a:solidFill>
              </a:rPr>
              <a:t>Case (i): Invoice &lt; 1 Year.	Level 1: Corp MRPC </a:t>
            </a:r>
            <a:r>
              <a:rPr b="1" lang="en" sz="10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</a:t>
            </a:r>
            <a:r>
              <a:rPr b="1" lang="en" sz="1000">
                <a:solidFill>
                  <a:srgbClr val="351C75"/>
                </a:solidFill>
              </a:rPr>
              <a:t>  Send to SAP</a:t>
            </a:r>
            <a:endParaRPr b="1" sz="1000">
              <a:solidFill>
                <a:srgbClr val="351C7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51C75"/>
                </a:solidFill>
              </a:rPr>
              <a:t>Case (ii): Invoice &gt; 1 Year. 	Level 1: Corp MRPC </a:t>
            </a:r>
            <a:r>
              <a:rPr b="1" lang="en" sz="10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</a:t>
            </a:r>
            <a:r>
              <a:rPr b="1" lang="en" sz="1000">
                <a:solidFill>
                  <a:srgbClr val="351C75"/>
                </a:solidFill>
              </a:rPr>
              <a:t> Level 2: Corp Finance Head or Corp MMD Head</a:t>
            </a:r>
            <a:r>
              <a:rPr b="1" lang="en" sz="10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</a:t>
            </a:r>
            <a:r>
              <a:rPr b="1" lang="en" sz="1000">
                <a:solidFill>
                  <a:srgbClr val="351C75"/>
                </a:solidFill>
              </a:rPr>
              <a:t> Send to SAP</a:t>
            </a:r>
            <a:endParaRPr b="1" sz="1000">
              <a:solidFill>
                <a:srgbClr val="351C75"/>
              </a:solidFill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b="1" sz="1000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4" name="Google Shape;654;p51"/>
          <p:cNvSpPr/>
          <p:nvPr/>
        </p:nvSpPr>
        <p:spPr>
          <a:xfrm>
            <a:off x="3743425" y="2945712"/>
            <a:ext cx="1708200" cy="3558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(5)After editing, add a comment &amp; Resubmit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5" name="Google Shape;655;p51"/>
          <p:cNvSpPr/>
          <p:nvPr/>
        </p:nvSpPr>
        <p:spPr>
          <a:xfrm>
            <a:off x="6425850" y="2934875"/>
            <a:ext cx="1418700" cy="2865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(4)Click Here to</a:t>
            </a:r>
            <a:r>
              <a:rPr lang="en" sz="10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Resubmit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6" name="Google Shape;656;p51"/>
          <p:cNvSpPr/>
          <p:nvPr/>
        </p:nvSpPr>
        <p:spPr>
          <a:xfrm>
            <a:off x="7131950" y="3753975"/>
            <a:ext cx="299700" cy="286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57" name="Google Shape;657;p51"/>
          <p:cNvSpPr/>
          <p:nvPr/>
        </p:nvSpPr>
        <p:spPr>
          <a:xfrm rot="5404500">
            <a:off x="5824138" y="338585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8" name="Google Shape;658;p51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 Inward of Old Invoices Purchase Resubmit (Requester) 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(2)Click to Start a 201 Request</a:t>
            </a:r>
            <a:endParaRPr b="1"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(2)Clic(2)Click to Start a 201 Request</a:t>
            </a:r>
            <a:endParaRPr b="1"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 to Start a 201 Request</a:t>
            </a:r>
            <a:endParaRPr b="1"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59" name="Google Shape;659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51"/>
          <p:cNvSpPr/>
          <p:nvPr/>
        </p:nvSpPr>
        <p:spPr>
          <a:xfrm>
            <a:off x="4417425" y="926000"/>
            <a:ext cx="2289600" cy="4242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  View the Approval Level &amp; Status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1" name="Google Shape;661;p51"/>
          <p:cNvSpPr/>
          <p:nvPr/>
        </p:nvSpPr>
        <p:spPr>
          <a:xfrm>
            <a:off x="7078075" y="861800"/>
            <a:ext cx="20472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(3)Click Row to Edit Purchase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2" name="Google Shape;662;p51"/>
          <p:cNvSpPr/>
          <p:nvPr/>
        </p:nvSpPr>
        <p:spPr>
          <a:xfrm>
            <a:off x="130525" y="890350"/>
            <a:ext cx="3812400" cy="4242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(1)</a:t>
            </a:r>
            <a:r>
              <a:rPr b="1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Requester Page After Rejected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663" name="Google Shape;663;p51"/>
          <p:cNvSpPr/>
          <p:nvPr/>
        </p:nvSpPr>
        <p:spPr>
          <a:xfrm>
            <a:off x="3379975" y="1888675"/>
            <a:ext cx="381300" cy="167700"/>
          </a:xfrm>
          <a:prstGeom prst="wedgeRectCallout">
            <a:avLst>
              <a:gd fmla="val 38382" name="adj1"/>
              <a:gd fmla="val 211106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4" name="Google Shape;664;p51"/>
          <p:cNvSpPr/>
          <p:nvPr/>
        </p:nvSpPr>
        <p:spPr>
          <a:xfrm>
            <a:off x="2925975" y="2023888"/>
            <a:ext cx="381300" cy="167700"/>
          </a:xfrm>
          <a:prstGeom prst="wedgeRectCallout">
            <a:avLst>
              <a:gd fmla="val 132999" name="adj1"/>
              <a:gd fmla="val 136106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5" name="Google Shape;665;p51"/>
          <p:cNvSpPr/>
          <p:nvPr/>
        </p:nvSpPr>
        <p:spPr>
          <a:xfrm flipH="1" rot="-5400000">
            <a:off x="7917900" y="2999238"/>
            <a:ext cx="887100" cy="432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52"/>
          <p:cNvSpPr/>
          <p:nvPr/>
        </p:nvSpPr>
        <p:spPr>
          <a:xfrm rot="-5395500">
            <a:off x="2463313" y="154255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1" name="Google Shape;671;p52"/>
          <p:cNvSpPr/>
          <p:nvPr/>
        </p:nvSpPr>
        <p:spPr>
          <a:xfrm rot="-5395500">
            <a:off x="6889413" y="1545575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72" name="Google Shape;67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25" y="1306325"/>
            <a:ext cx="2172899" cy="889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673" name="Google Shape;67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1775" y="1306325"/>
            <a:ext cx="3875052" cy="887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674" name="Google Shape;674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2200" y="1314425"/>
            <a:ext cx="1864800" cy="879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675" name="Google Shape;675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1425" y="2700475"/>
            <a:ext cx="1767300" cy="1291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676" name="Google Shape;676;p52"/>
          <p:cNvSpPr/>
          <p:nvPr/>
        </p:nvSpPr>
        <p:spPr>
          <a:xfrm>
            <a:off x="0" y="4337825"/>
            <a:ext cx="9144000" cy="805500"/>
          </a:xfrm>
          <a:prstGeom prst="roundRect">
            <a:avLst>
              <a:gd fmla="val 10647" name="adj"/>
            </a:avLst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Approver workflow :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 	</a:t>
            </a:r>
            <a:r>
              <a:rPr b="1" lang="en" sz="1200">
                <a:solidFill>
                  <a:srgbClr val="351C75"/>
                </a:solidFill>
              </a:rPr>
              <a:t>Case (i): Invoice &lt; 1 Year.	Level 1: Corp MRPC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</a:t>
            </a:r>
            <a:r>
              <a:rPr b="1" lang="en" sz="1200">
                <a:solidFill>
                  <a:srgbClr val="351C75"/>
                </a:solidFill>
              </a:rPr>
              <a:t>  Send to SAP</a:t>
            </a:r>
            <a:endParaRPr b="1" sz="1200">
              <a:solidFill>
                <a:srgbClr val="351C75"/>
              </a:solidFill>
            </a:endParaRPr>
          </a:p>
          <a:p>
            <a:pPr indent="457200" lvl="0" marL="137160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b="1" lang="en" sz="1200">
                <a:solidFill>
                  <a:srgbClr val="351C75"/>
                </a:solidFill>
              </a:rPr>
              <a:t>Case (ii): Invoice &gt; 1 Year. 	Level 1: Corp MRPC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</a:t>
            </a:r>
            <a:r>
              <a:rPr b="1" lang="en" sz="1200">
                <a:solidFill>
                  <a:srgbClr val="351C75"/>
                </a:solidFill>
              </a:rPr>
              <a:t> Level 2: Corp Finance Head or Corp MMD Head   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</a:t>
            </a:r>
            <a:r>
              <a:rPr b="1" lang="en" sz="1200">
                <a:solidFill>
                  <a:srgbClr val="351C75"/>
                </a:solidFill>
              </a:rPr>
              <a:t>  Send to SAP</a:t>
            </a:r>
            <a:endParaRPr b="1" sz="1200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7" name="Google Shape;677;p52"/>
          <p:cNvSpPr/>
          <p:nvPr/>
        </p:nvSpPr>
        <p:spPr>
          <a:xfrm>
            <a:off x="6271425" y="2360600"/>
            <a:ext cx="17673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(4)Action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8" name="Google Shape;678;p52"/>
          <p:cNvSpPr/>
          <p:nvPr/>
        </p:nvSpPr>
        <p:spPr>
          <a:xfrm>
            <a:off x="1331900" y="1604638"/>
            <a:ext cx="603600" cy="292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52"/>
          <p:cNvSpPr/>
          <p:nvPr/>
        </p:nvSpPr>
        <p:spPr>
          <a:xfrm flipH="1" rot="-5400000">
            <a:off x="8126925" y="2558988"/>
            <a:ext cx="887100" cy="432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2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 Inward of Old Invoices Purchase Approval (Approver)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81" name="Google Shape;681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52"/>
          <p:cNvSpPr/>
          <p:nvPr/>
        </p:nvSpPr>
        <p:spPr>
          <a:xfrm>
            <a:off x="7212525" y="938775"/>
            <a:ext cx="18648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 View Details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3" name="Google Shape;683;p52"/>
          <p:cNvSpPr/>
          <p:nvPr/>
        </p:nvSpPr>
        <p:spPr>
          <a:xfrm>
            <a:off x="2786425" y="926725"/>
            <a:ext cx="39204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(2) Approver Page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4" name="Google Shape;684;p52"/>
          <p:cNvSpPr/>
          <p:nvPr/>
        </p:nvSpPr>
        <p:spPr>
          <a:xfrm>
            <a:off x="107825" y="926725"/>
            <a:ext cx="21729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Approver Home Page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5" name="Google Shape;685;p52"/>
          <p:cNvSpPr/>
          <p:nvPr/>
        </p:nvSpPr>
        <p:spPr>
          <a:xfrm>
            <a:off x="5539450" y="1604638"/>
            <a:ext cx="381300" cy="167700"/>
          </a:xfrm>
          <a:prstGeom prst="wedgeRectCallout">
            <a:avLst>
              <a:gd fmla="val 132999" name="adj1"/>
              <a:gd fmla="val 136106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6" name="Google Shape;686;p52"/>
          <p:cNvSpPr/>
          <p:nvPr/>
        </p:nvSpPr>
        <p:spPr>
          <a:xfrm>
            <a:off x="5967375" y="1471613"/>
            <a:ext cx="381300" cy="167700"/>
          </a:xfrm>
          <a:prstGeom prst="wedgeRectCallout">
            <a:avLst>
              <a:gd fmla="val 69630" name="adj1"/>
              <a:gd fmla="val 203988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53"/>
          <p:cNvSpPr txBox="1"/>
          <p:nvPr>
            <p:ph idx="4294967295" type="title"/>
          </p:nvPr>
        </p:nvSpPr>
        <p:spPr>
          <a:xfrm>
            <a:off x="884550" y="1495150"/>
            <a:ext cx="7374900" cy="11868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Inward Old Invoice</a:t>
            </a: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337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lang="en" sz="3350">
                <a:latin typeface="Times New Roman"/>
                <a:ea typeface="Times New Roman"/>
                <a:cs typeface="Times New Roman"/>
                <a:sym typeface="Times New Roman"/>
              </a:rPr>
              <a:t> Service</a:t>
            </a: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 )</a:t>
            </a:r>
            <a:endParaRPr b="1" sz="3377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92" name="Google Shape;69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0" y="56225"/>
            <a:ext cx="894602" cy="459032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53"/>
          <p:cNvSpPr txBox="1"/>
          <p:nvPr/>
        </p:nvSpPr>
        <p:spPr>
          <a:xfrm>
            <a:off x="1614700" y="0"/>
            <a:ext cx="68922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</a:t>
            </a: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Manual - SAP approval workflow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5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83775" lIns="83775" spcFirstLastPara="1" rIns="83775" wrap="square" tIns="83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24"/>
              <a:t>5</a:t>
            </a:r>
            <a:endParaRPr sz="824"/>
          </a:p>
        </p:txBody>
      </p:sp>
      <p:sp>
        <p:nvSpPr>
          <p:cNvPr id="699" name="Google Shape;699;p54"/>
          <p:cNvSpPr txBox="1"/>
          <p:nvPr/>
        </p:nvSpPr>
        <p:spPr>
          <a:xfrm>
            <a:off x="1161075" y="665025"/>
            <a:ext cx="7009200" cy="3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83775" spcFirstLastPara="1" rIns="83775" wrap="square" tIns="83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For Service workflow:</a:t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1.Create Request by Users ( PROD / MMD / QAD / MED 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2.Add Process - Fill in required details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3.Submit for Approval to Level 1 User.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38293" lvl="0" marL="87610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Level 1 :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FINANCE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Level 2 : CORP MRPC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	Level 3 : CORP FINANCE HEAD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Requester Page Visible Data: - Only data uploaded by the logged-in user,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Statuses: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Waiting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New, Rejected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Download Option: - Filtered by From–To Date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Editability: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Waiting,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New,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Rejected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	 Select rows using Edit After making corrections, Resubmit </a:t>
            </a:r>
            <a:b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0" name="Google Shape;700;p54"/>
          <p:cNvSpPr txBox="1"/>
          <p:nvPr>
            <p:ph idx="4294967295"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Inward of Old Invoices (</a:t>
            </a:r>
            <a:r>
              <a:rPr b="1" lang="en" sz="2000">
                <a:latin typeface="Lato"/>
                <a:ea typeface="Lato"/>
                <a:cs typeface="Lato"/>
                <a:sym typeface="Lato"/>
              </a:rPr>
              <a:t>Service</a:t>
            </a:r>
            <a:r>
              <a:rPr b="1" lang="en" sz="2000">
                <a:latin typeface="Lato"/>
                <a:ea typeface="Lato"/>
                <a:cs typeface="Lato"/>
                <a:sym typeface="Lato"/>
              </a:rPr>
              <a:t>) Movement Transaction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01" name="Google Shape;70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idx="4294967295" type="title"/>
          </p:nvPr>
        </p:nvSpPr>
        <p:spPr>
          <a:xfrm>
            <a:off x="982775" y="55050"/>
            <a:ext cx="8122800" cy="483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83775" lIns="83775" spcFirstLastPara="1" rIns="83775" wrap="square" tIns="8377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99"/>
              </a:spcBef>
              <a:spcAft>
                <a:spcPts val="1099"/>
              </a:spcAft>
              <a:buNone/>
            </a:pPr>
            <a:r>
              <a:rPr b="1" lang="en" sz="2198">
                <a:latin typeface="Times New Roman"/>
                <a:ea typeface="Times New Roman"/>
                <a:cs typeface="Times New Roman"/>
                <a:sym typeface="Times New Roman"/>
              </a:rPr>
              <a:t>309 Movement Transaction</a:t>
            </a:r>
            <a:endParaRPr sz="2198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83775" lIns="83775" spcFirstLastPara="1" rIns="83775" wrap="square" tIns="83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24"/>
              <a:t>5</a:t>
            </a:r>
            <a:endParaRPr sz="824"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5" y="55025"/>
            <a:ext cx="880285" cy="48391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/>
        </p:nvSpPr>
        <p:spPr>
          <a:xfrm>
            <a:off x="1161075" y="665025"/>
            <a:ext cx="7009200" cy="41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83775" spcFirstLastPara="1" rIns="83775" wrap="square" tIns="83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workflow:</a:t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1.Create Request by Users ( PROD / MMD / QAD / MED 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2.Upload Process - Fill in required details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3.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Upload Output: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i) New Records, 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ii) Error Records,  iii)Duplicate Records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4. Submit for Approval to Level 1 User.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1 : PLANT FINANCE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2 : PLANT MRPC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3 : PLANT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4 : CORP FINANCE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5 : CORP MRPC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Requester Page Visible Data: - Only data uploaded by the logged-in user,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Statuses: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Pending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Download Option: - Filtered by From–To Date &amp; Movement Type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Editability: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 8. Resubmit Workflow: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b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rows using checkboxes After making corrections, click Re-submit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55"/>
          <p:cNvSpPr/>
          <p:nvPr/>
        </p:nvSpPr>
        <p:spPr>
          <a:xfrm>
            <a:off x="125" y="4441900"/>
            <a:ext cx="9144000" cy="685500"/>
          </a:xfrm>
          <a:prstGeom prst="roundRect">
            <a:avLst>
              <a:gd fmla="val 10647" name="adj"/>
            </a:avLst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(5) </a:t>
            </a:r>
            <a:r>
              <a:rPr b="1" lang="en" sz="1200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Approval workflow</a:t>
            </a:r>
            <a:endParaRPr b="1" sz="1200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Finance Head &gt;&gt;&gt;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 L2 Approver: CORP MRPC &gt;&gt;&gt;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L3 Approver: CORP Finance Head  &gt;&gt;&gt; Send to  SAP.</a:t>
            </a:r>
            <a:endParaRPr b="1" sz="12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7" name="Google Shape;707;p55"/>
          <p:cNvSpPr/>
          <p:nvPr/>
        </p:nvSpPr>
        <p:spPr>
          <a:xfrm rot="-5395500">
            <a:off x="4661550" y="1512163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8" name="Google Shape;708;p55"/>
          <p:cNvSpPr/>
          <p:nvPr/>
        </p:nvSpPr>
        <p:spPr>
          <a:xfrm rot="-5395422">
            <a:off x="2578001" y="1577175"/>
            <a:ext cx="225300" cy="48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09" name="Google Shape;70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00" y="1181800"/>
            <a:ext cx="2272801" cy="1274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710" name="Google Shape;71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6900" y="1218075"/>
            <a:ext cx="1526600" cy="1238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711" name="Google Shape;711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0825" y="1157475"/>
            <a:ext cx="3966299" cy="1274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712" name="Google Shape;712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4950" y="2881575"/>
            <a:ext cx="2115125" cy="1308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713" name="Google Shape;713;p55"/>
          <p:cNvSpPr/>
          <p:nvPr/>
        </p:nvSpPr>
        <p:spPr>
          <a:xfrm>
            <a:off x="5977875" y="2580975"/>
            <a:ext cx="2152200" cy="2691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(4) Add </a:t>
            </a: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Service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4" name="Google Shape;714;p55"/>
          <p:cNvSpPr/>
          <p:nvPr/>
        </p:nvSpPr>
        <p:spPr>
          <a:xfrm>
            <a:off x="7551500" y="1568425"/>
            <a:ext cx="882300" cy="452700"/>
          </a:xfrm>
          <a:prstGeom prst="wedgeRectCallout">
            <a:avLst>
              <a:gd fmla="val 101972" name="adj1"/>
              <a:gd fmla="val -38820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Click here to add Service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715" name="Google Shape;715;p55"/>
          <p:cNvSpPr/>
          <p:nvPr/>
        </p:nvSpPr>
        <p:spPr>
          <a:xfrm flipH="1" rot="-5400000">
            <a:off x="8311388" y="2162475"/>
            <a:ext cx="887100" cy="432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55"/>
          <p:cNvSpPr/>
          <p:nvPr/>
        </p:nvSpPr>
        <p:spPr>
          <a:xfrm>
            <a:off x="1274625" y="1429363"/>
            <a:ext cx="1008600" cy="346200"/>
          </a:xfrm>
          <a:prstGeom prst="wedgeRectCallout">
            <a:avLst>
              <a:gd fmla="val 17576" name="adj1"/>
              <a:gd fmla="val 73895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Click here 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7" name="Google Shape;717;p55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 Inward of Old Invoices </a:t>
            </a: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Service </a:t>
            </a: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Request (Requester) 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18" name="Google Shape;718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55"/>
          <p:cNvSpPr/>
          <p:nvPr/>
        </p:nvSpPr>
        <p:spPr>
          <a:xfrm>
            <a:off x="5052850" y="800275"/>
            <a:ext cx="3966300" cy="3462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Service Requester</a:t>
            </a: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Page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0" name="Google Shape;720;p55"/>
          <p:cNvSpPr/>
          <p:nvPr/>
        </p:nvSpPr>
        <p:spPr>
          <a:xfrm>
            <a:off x="2970075" y="783750"/>
            <a:ext cx="1602000" cy="3828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(2)Click to Start a </a:t>
            </a:r>
            <a:r>
              <a:rPr b="1" lang="en" sz="1000">
                <a:solidFill>
                  <a:schemeClr val="lt1"/>
                </a:solidFill>
              </a:rPr>
              <a:t>Service</a:t>
            </a: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Request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1" name="Google Shape;721;p55"/>
          <p:cNvSpPr/>
          <p:nvPr/>
        </p:nvSpPr>
        <p:spPr>
          <a:xfrm>
            <a:off x="127000" y="783750"/>
            <a:ext cx="2272800" cy="3462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(1)Transaction Page Navigation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56"/>
          <p:cNvSpPr/>
          <p:nvPr/>
        </p:nvSpPr>
        <p:spPr>
          <a:xfrm>
            <a:off x="125" y="4284575"/>
            <a:ext cx="9144000" cy="842700"/>
          </a:xfrm>
          <a:prstGeom prst="roundRect">
            <a:avLst>
              <a:gd fmla="val 10647" name="adj"/>
            </a:avLst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(6) </a:t>
            </a:r>
            <a:r>
              <a:rPr b="1" lang="en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Approval workflow</a:t>
            </a:r>
            <a:endParaRPr b="1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Finance Head &gt;&gt;&gt;  L2 Approver: CORP MRPC &gt;&gt;&gt; L3 Approver: CORP Finance Head  &gt;&gt;&gt; Send to  SAP.</a:t>
            </a:r>
            <a:endParaRPr b="1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7" name="Google Shape;727;p56"/>
          <p:cNvSpPr/>
          <p:nvPr/>
        </p:nvSpPr>
        <p:spPr>
          <a:xfrm rot="-5395500">
            <a:off x="4065563" y="1845263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8" name="Google Shape;728;p56"/>
          <p:cNvSpPr/>
          <p:nvPr/>
        </p:nvSpPr>
        <p:spPr>
          <a:xfrm rot="-5395422">
            <a:off x="2609176" y="1277425"/>
            <a:ext cx="225300" cy="48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29" name="Google Shape;72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675" y="3088725"/>
            <a:ext cx="2000400" cy="935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730" name="Google Shape;73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525" y="1338775"/>
            <a:ext cx="3812399" cy="12510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731" name="Google Shape;731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7425" y="1338775"/>
            <a:ext cx="2289599" cy="1232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732" name="Google Shape;732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24875" y="1338775"/>
            <a:ext cx="2000400" cy="1291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733" name="Google Shape;733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29550" y="3138700"/>
            <a:ext cx="2400000" cy="886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734" name="Google Shape;734;p56"/>
          <p:cNvSpPr/>
          <p:nvPr/>
        </p:nvSpPr>
        <p:spPr>
          <a:xfrm>
            <a:off x="5077675" y="2749850"/>
            <a:ext cx="2000400" cy="2865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(4)Click Here to Resubmit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5" name="Google Shape;735;p56"/>
          <p:cNvSpPr/>
          <p:nvPr/>
        </p:nvSpPr>
        <p:spPr>
          <a:xfrm rot="5403562">
            <a:off x="4389186" y="3158153"/>
            <a:ext cx="289500" cy="540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6" name="Google Shape;736;p56"/>
          <p:cNvSpPr/>
          <p:nvPr/>
        </p:nvSpPr>
        <p:spPr>
          <a:xfrm>
            <a:off x="1629550" y="2749850"/>
            <a:ext cx="2400000" cy="3390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(5)After editing, add a comment &amp; Resubmit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7" name="Google Shape;737;p56"/>
          <p:cNvSpPr/>
          <p:nvPr/>
        </p:nvSpPr>
        <p:spPr>
          <a:xfrm>
            <a:off x="6133950" y="3657600"/>
            <a:ext cx="299700" cy="286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38" name="Google Shape;738;p56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Inward of Old Invoices Purchase Resubmit (Requester) 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39" name="Google Shape;739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56"/>
          <p:cNvSpPr/>
          <p:nvPr/>
        </p:nvSpPr>
        <p:spPr>
          <a:xfrm>
            <a:off x="4417425" y="890350"/>
            <a:ext cx="2289600" cy="4242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  View the Approval Level &amp; Status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1" name="Google Shape;741;p56"/>
          <p:cNvSpPr/>
          <p:nvPr/>
        </p:nvSpPr>
        <p:spPr>
          <a:xfrm>
            <a:off x="7078075" y="890300"/>
            <a:ext cx="2047200" cy="4242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(3)Click Row to Edit Purchase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2" name="Google Shape;742;p56"/>
          <p:cNvSpPr/>
          <p:nvPr/>
        </p:nvSpPr>
        <p:spPr>
          <a:xfrm>
            <a:off x="130525" y="890350"/>
            <a:ext cx="3812400" cy="4242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(1)</a:t>
            </a:r>
            <a:r>
              <a:rPr b="1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Requester Page After Rejected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743" name="Google Shape;743;p56"/>
          <p:cNvSpPr/>
          <p:nvPr/>
        </p:nvSpPr>
        <p:spPr>
          <a:xfrm flipH="1" rot="-5400000">
            <a:off x="7681513" y="2921075"/>
            <a:ext cx="887100" cy="432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6"/>
          <p:cNvSpPr/>
          <p:nvPr/>
        </p:nvSpPr>
        <p:spPr>
          <a:xfrm>
            <a:off x="2963925" y="2048163"/>
            <a:ext cx="381300" cy="167700"/>
          </a:xfrm>
          <a:prstGeom prst="wedgeRectCallout">
            <a:avLst>
              <a:gd fmla="val 132999" name="adj1"/>
              <a:gd fmla="val 136106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5" name="Google Shape;745;p56"/>
          <p:cNvSpPr/>
          <p:nvPr/>
        </p:nvSpPr>
        <p:spPr>
          <a:xfrm>
            <a:off x="3448825" y="1880463"/>
            <a:ext cx="381300" cy="167700"/>
          </a:xfrm>
          <a:prstGeom prst="wedgeRectCallout">
            <a:avLst>
              <a:gd fmla="val 38382" name="adj1"/>
              <a:gd fmla="val 211106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57"/>
          <p:cNvSpPr/>
          <p:nvPr/>
        </p:nvSpPr>
        <p:spPr>
          <a:xfrm>
            <a:off x="0" y="4255000"/>
            <a:ext cx="9144000" cy="888600"/>
          </a:xfrm>
          <a:prstGeom prst="roundRect">
            <a:avLst>
              <a:gd fmla="val 12873" name="adj"/>
            </a:avLst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74EA7"/>
                </a:solidFill>
                <a:latin typeface="Lato"/>
                <a:ea typeface="Lato"/>
                <a:cs typeface="Lato"/>
                <a:sym typeface="Lato"/>
              </a:rPr>
              <a:t>Approver Make Action</a:t>
            </a:r>
            <a:endParaRPr b="1" sz="1200">
              <a:solidFill>
                <a:srgbClr val="674EA7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674EA7"/>
                </a:solidFill>
                <a:latin typeface="Lato"/>
                <a:ea typeface="Lato"/>
                <a:cs typeface="Lato"/>
                <a:sym typeface="Lato"/>
              </a:rPr>
              <a:t>Approval workflow:</a:t>
            </a:r>
            <a:r>
              <a:rPr b="1" lang="en" sz="1200">
                <a:solidFill>
                  <a:srgbClr val="674EA7"/>
                </a:solidFill>
                <a:latin typeface="Lato"/>
                <a:ea typeface="Lato"/>
                <a:cs typeface="Lato"/>
                <a:sym typeface="Lato"/>
              </a:rPr>
              <a:t>  Request &gt;&gt;&gt; L1 Approver: Plant Finance Head &gt;&gt;&gt;  L2 Approver: CORP MRPC &gt;&gt;&gt; L3 Approver: CORP Finance Head.</a:t>
            </a:r>
            <a:endParaRPr b="1" sz="1200">
              <a:solidFill>
                <a:srgbClr val="674EA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1" name="Google Shape;751;p57"/>
          <p:cNvSpPr/>
          <p:nvPr/>
        </p:nvSpPr>
        <p:spPr>
          <a:xfrm>
            <a:off x="100800" y="1388525"/>
            <a:ext cx="2294700" cy="4080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(1)Approver Home Page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2" name="Google Shape;752;p57"/>
          <p:cNvSpPr/>
          <p:nvPr/>
        </p:nvSpPr>
        <p:spPr>
          <a:xfrm>
            <a:off x="2959100" y="1388525"/>
            <a:ext cx="4010400" cy="4080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(2) </a:t>
            </a: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 Records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3" name="Google Shape;753;p57"/>
          <p:cNvSpPr/>
          <p:nvPr/>
        </p:nvSpPr>
        <p:spPr>
          <a:xfrm>
            <a:off x="7348350" y="1388525"/>
            <a:ext cx="1700700" cy="4080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(3) Action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4" name="Google Shape;754;p57"/>
          <p:cNvSpPr/>
          <p:nvPr/>
        </p:nvSpPr>
        <p:spPr>
          <a:xfrm rot="-5395500">
            <a:off x="2565313" y="236340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5" name="Google Shape;755;p57"/>
          <p:cNvSpPr/>
          <p:nvPr/>
        </p:nvSpPr>
        <p:spPr>
          <a:xfrm rot="-5395500">
            <a:off x="7025238" y="2144625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56" name="Google Shape;75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50" y="1835000"/>
            <a:ext cx="2259675" cy="13212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757" name="Google Shape;75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9125" y="1862450"/>
            <a:ext cx="4010401" cy="1293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758" name="Google Shape;758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8350" y="1846750"/>
            <a:ext cx="1670675" cy="1293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759" name="Google Shape;759;p57"/>
          <p:cNvSpPr/>
          <p:nvPr/>
        </p:nvSpPr>
        <p:spPr>
          <a:xfrm>
            <a:off x="1420375" y="2349375"/>
            <a:ext cx="603600" cy="292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57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Inward of Old Invoices Service Movement Transaction </a:t>
            </a: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Approval (Approver)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61" name="Google Shape;761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57"/>
          <p:cNvSpPr/>
          <p:nvPr/>
        </p:nvSpPr>
        <p:spPr>
          <a:xfrm>
            <a:off x="6189450" y="2238363"/>
            <a:ext cx="381300" cy="167700"/>
          </a:xfrm>
          <a:prstGeom prst="wedgeRectCallout">
            <a:avLst>
              <a:gd fmla="val 37366" name="adj1"/>
              <a:gd fmla="val 232431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8"/>
          <p:cNvSpPr txBox="1"/>
          <p:nvPr>
            <p:ph idx="4294967295" type="title"/>
          </p:nvPr>
        </p:nvSpPr>
        <p:spPr>
          <a:xfrm>
            <a:off x="884550" y="1502025"/>
            <a:ext cx="7374900" cy="11868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Emergency Procurement</a:t>
            </a: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337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( Emergency )</a:t>
            </a:r>
            <a:endParaRPr b="1" sz="3377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68" name="Google Shape;76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0" y="56225"/>
            <a:ext cx="894602" cy="459032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58"/>
          <p:cNvSpPr txBox="1"/>
          <p:nvPr/>
        </p:nvSpPr>
        <p:spPr>
          <a:xfrm>
            <a:off x="1614700" y="0"/>
            <a:ext cx="68922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</a:t>
            </a: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Manual - SAP approval workflow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5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83775" lIns="83775" spcFirstLastPara="1" rIns="83775" wrap="square" tIns="83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24"/>
              <a:t>5</a:t>
            </a:r>
            <a:endParaRPr sz="824"/>
          </a:p>
        </p:txBody>
      </p:sp>
      <p:sp>
        <p:nvSpPr>
          <p:cNvPr id="775" name="Google Shape;775;p59"/>
          <p:cNvSpPr txBox="1"/>
          <p:nvPr/>
        </p:nvSpPr>
        <p:spPr>
          <a:xfrm>
            <a:off x="1161075" y="665025"/>
            <a:ext cx="7009200" cy="3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83775" spcFirstLastPara="1" rIns="83775" wrap="square" tIns="83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For Purchase workflow:</a:t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1.Create Request by Users ( PROD / MMD / QAD / MED 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2.Add Process - Fill in required details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3.Submit for Approval to Level 1 User.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38293" lvl="0" marL="87610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Level 1 : PLANT MRPC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38293" lvl="0" marL="87610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Level 2 : PLANT FINANCE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38293" lvl="0" marL="87610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Level 3 : PLANT HEAD (after 3 approval finished mail trigger to the gate office)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Requester Page Visible Data: - Only data uploaded by the logged-in user,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Statuses: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Waiting, New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Rejected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Download Option: - Filtered by From–To Date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Editability: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Waiting, New, Rejected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	 Select rows using Edit After making corrections, Resubmit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Purchase Order Insert Later (If Not Update PO Mail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Trigger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Approval’s)</a:t>
            </a:r>
            <a:b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6" name="Google Shape;776;p59"/>
          <p:cNvSpPr txBox="1"/>
          <p:nvPr>
            <p:ph idx="4294967295"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b="1" lang="en" sz="2000">
                <a:highlight>
                  <a:srgbClr val="F5F5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Emergency Procurement </a:t>
            </a: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Movement Transaction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77" name="Google Shape;77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60"/>
          <p:cNvSpPr/>
          <p:nvPr/>
        </p:nvSpPr>
        <p:spPr>
          <a:xfrm>
            <a:off x="125" y="4433450"/>
            <a:ext cx="9144000" cy="693900"/>
          </a:xfrm>
          <a:prstGeom prst="roundRect">
            <a:avLst>
              <a:gd fmla="val 10647" name="adj"/>
            </a:avLst>
          </a:prstGeom>
          <a:noFill/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(6) Approval workflow</a:t>
            </a:r>
            <a:endParaRPr b="1" sz="1200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Request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L1 Approver: Plant MRPC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L2 Approver: Plant Finance Head &gt;&gt;&gt; L3 Approver:  Plant Head.</a:t>
            </a:r>
            <a:endParaRPr b="1" sz="12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3" name="Google Shape;783;p60"/>
          <p:cNvSpPr/>
          <p:nvPr/>
        </p:nvSpPr>
        <p:spPr>
          <a:xfrm rot="-5395500">
            <a:off x="4701063" y="181450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4" name="Google Shape;784;p60"/>
          <p:cNvSpPr/>
          <p:nvPr/>
        </p:nvSpPr>
        <p:spPr>
          <a:xfrm rot="-5395422">
            <a:off x="2529251" y="1715750"/>
            <a:ext cx="225300" cy="48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85" name="Google Shape;78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38" y="1166538"/>
            <a:ext cx="2207129" cy="1274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786" name="Google Shape;786;p60"/>
          <p:cNvSpPr/>
          <p:nvPr/>
        </p:nvSpPr>
        <p:spPr>
          <a:xfrm>
            <a:off x="1256825" y="1353800"/>
            <a:ext cx="1008600" cy="346200"/>
          </a:xfrm>
          <a:prstGeom prst="wedgeRectCallout">
            <a:avLst>
              <a:gd fmla="val 17576" name="adj1"/>
              <a:gd fmla="val 73895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Click here 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87" name="Google Shape;78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6800" y="1202100"/>
            <a:ext cx="1557575" cy="1274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788" name="Google Shape;788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2850" y="1202100"/>
            <a:ext cx="3966299" cy="1274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789" name="Google Shape;789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9900" y="2958625"/>
            <a:ext cx="2152199" cy="120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790" name="Google Shape;790;p60"/>
          <p:cNvSpPr/>
          <p:nvPr/>
        </p:nvSpPr>
        <p:spPr>
          <a:xfrm>
            <a:off x="7436275" y="1613063"/>
            <a:ext cx="1056300" cy="452700"/>
          </a:xfrm>
          <a:prstGeom prst="wedgeRectCallout">
            <a:avLst>
              <a:gd fmla="val 88209" name="adj1"/>
              <a:gd fmla="val -72416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Click here to add Service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791" name="Google Shape;791;p60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highlight>
                  <a:srgbClr val="F5F5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Emergency Procurement </a:t>
            </a: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Request (Requester)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92" name="Google Shape;792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60"/>
          <p:cNvSpPr/>
          <p:nvPr/>
        </p:nvSpPr>
        <p:spPr>
          <a:xfrm>
            <a:off x="5052850" y="800275"/>
            <a:ext cx="3966300" cy="3462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Service Requester</a:t>
            </a: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Page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4" name="Google Shape;794;p60"/>
          <p:cNvSpPr/>
          <p:nvPr/>
        </p:nvSpPr>
        <p:spPr>
          <a:xfrm>
            <a:off x="2970075" y="783750"/>
            <a:ext cx="1602000" cy="3828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(2)Click to Start a </a:t>
            </a:r>
            <a:r>
              <a:rPr b="1" lang="en" sz="1000">
                <a:solidFill>
                  <a:schemeClr val="lt1"/>
                </a:solidFill>
              </a:rPr>
              <a:t>Service</a:t>
            </a: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Request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5" name="Google Shape;795;p60"/>
          <p:cNvSpPr/>
          <p:nvPr/>
        </p:nvSpPr>
        <p:spPr>
          <a:xfrm>
            <a:off x="127000" y="783750"/>
            <a:ext cx="2272800" cy="3462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(1)Transaction Page Navigation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6" name="Google Shape;796;p60"/>
          <p:cNvSpPr/>
          <p:nvPr/>
        </p:nvSpPr>
        <p:spPr>
          <a:xfrm>
            <a:off x="5959900" y="2637250"/>
            <a:ext cx="2152200" cy="2691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(4) Add </a:t>
            </a: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Service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7" name="Google Shape;797;p60"/>
          <p:cNvSpPr/>
          <p:nvPr/>
        </p:nvSpPr>
        <p:spPr>
          <a:xfrm flipH="1" rot="-5400000">
            <a:off x="8265463" y="2236925"/>
            <a:ext cx="887100" cy="432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61"/>
          <p:cNvSpPr/>
          <p:nvPr/>
        </p:nvSpPr>
        <p:spPr>
          <a:xfrm rot="-5395500">
            <a:off x="4065563" y="1689375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03" name="Google Shape;80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25" y="1353600"/>
            <a:ext cx="3812400" cy="1088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804" name="Google Shape;80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8075" y="1353600"/>
            <a:ext cx="2047200" cy="1088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805" name="Google Shape;805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7425" y="1353600"/>
            <a:ext cx="2289600" cy="1088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806" name="Google Shape;806;p61"/>
          <p:cNvSpPr/>
          <p:nvPr/>
        </p:nvSpPr>
        <p:spPr>
          <a:xfrm>
            <a:off x="125" y="4284575"/>
            <a:ext cx="9144000" cy="842700"/>
          </a:xfrm>
          <a:prstGeom prst="roundRect">
            <a:avLst>
              <a:gd fmla="val 10647" name="adj"/>
            </a:avLst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(6) Approval workflow</a:t>
            </a:r>
            <a:endParaRPr b="1" sz="1200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MRPC &gt;&gt;&gt; L2 Approver: Plant Finance Head &gt;&gt;&gt; L3 Approver:  Plant Head.</a:t>
            </a:r>
            <a:endParaRPr b="1" sz="12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7" name="Google Shape;807;p61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highlight>
                  <a:srgbClr val="F5F5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Emergency Procurement</a:t>
            </a: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 Movement Transaction Resubmit (Requester) 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08" name="Google Shape;808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61"/>
          <p:cNvSpPr/>
          <p:nvPr/>
        </p:nvSpPr>
        <p:spPr>
          <a:xfrm>
            <a:off x="4417425" y="890350"/>
            <a:ext cx="2289600" cy="4242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  View the Approval Level &amp; Status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0" name="Google Shape;810;p61"/>
          <p:cNvSpPr/>
          <p:nvPr/>
        </p:nvSpPr>
        <p:spPr>
          <a:xfrm>
            <a:off x="7078075" y="890300"/>
            <a:ext cx="2047200" cy="4242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(3)Click Row to Edit Purchase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1" name="Google Shape;811;p61"/>
          <p:cNvSpPr/>
          <p:nvPr/>
        </p:nvSpPr>
        <p:spPr>
          <a:xfrm>
            <a:off x="130525" y="890350"/>
            <a:ext cx="3812400" cy="4242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(1)</a:t>
            </a:r>
            <a:r>
              <a:rPr b="1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Requester Page After Rejected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812" name="Google Shape;812;p61"/>
          <p:cNvSpPr/>
          <p:nvPr/>
        </p:nvSpPr>
        <p:spPr>
          <a:xfrm rot="-5395500">
            <a:off x="6829663" y="1732688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13" name="Google Shape;813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77675" y="3088725"/>
            <a:ext cx="2000400" cy="935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814" name="Google Shape;814;p61"/>
          <p:cNvSpPr/>
          <p:nvPr/>
        </p:nvSpPr>
        <p:spPr>
          <a:xfrm>
            <a:off x="5077675" y="2697350"/>
            <a:ext cx="2000400" cy="3390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(4)Click Here to Resubmit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5" name="Google Shape;815;p61"/>
          <p:cNvSpPr/>
          <p:nvPr/>
        </p:nvSpPr>
        <p:spPr>
          <a:xfrm>
            <a:off x="1629550" y="2749850"/>
            <a:ext cx="2400000" cy="3390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(5)After editing, add a comment &amp; Resubmit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6" name="Google Shape;816;p61"/>
          <p:cNvSpPr/>
          <p:nvPr/>
        </p:nvSpPr>
        <p:spPr>
          <a:xfrm flipH="1" rot="-5400000">
            <a:off x="7681513" y="2921075"/>
            <a:ext cx="887100" cy="432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7" name="Google Shape;817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29550" y="3138700"/>
            <a:ext cx="2400000" cy="886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818" name="Google Shape;818;p61"/>
          <p:cNvSpPr/>
          <p:nvPr/>
        </p:nvSpPr>
        <p:spPr>
          <a:xfrm rot="5403562">
            <a:off x="4389186" y="3158153"/>
            <a:ext cx="289500" cy="540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9" name="Google Shape;819;p61"/>
          <p:cNvSpPr/>
          <p:nvPr/>
        </p:nvSpPr>
        <p:spPr>
          <a:xfrm>
            <a:off x="3466550" y="1722150"/>
            <a:ext cx="381300" cy="167700"/>
          </a:xfrm>
          <a:prstGeom prst="wedgeRectCallout">
            <a:avLst>
              <a:gd fmla="val 38382" name="adj1"/>
              <a:gd fmla="val 211106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0" name="Google Shape;820;p61"/>
          <p:cNvSpPr/>
          <p:nvPr/>
        </p:nvSpPr>
        <p:spPr>
          <a:xfrm>
            <a:off x="2961425" y="1857188"/>
            <a:ext cx="381300" cy="167700"/>
          </a:xfrm>
          <a:prstGeom prst="wedgeRectCallout">
            <a:avLst>
              <a:gd fmla="val 132999" name="adj1"/>
              <a:gd fmla="val 136106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62"/>
          <p:cNvSpPr/>
          <p:nvPr/>
        </p:nvSpPr>
        <p:spPr>
          <a:xfrm>
            <a:off x="0" y="4446800"/>
            <a:ext cx="9144000" cy="696600"/>
          </a:xfrm>
          <a:prstGeom prst="roundRect">
            <a:avLst>
              <a:gd fmla="val 12873" name="adj"/>
            </a:avLst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(4) </a:t>
            </a:r>
            <a:r>
              <a:rPr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Approver Make Action</a:t>
            </a:r>
            <a:endParaRPr sz="12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Approval workflow:  </a:t>
            </a:r>
            <a:r>
              <a:rPr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MRPC &gt;&gt;&gt; L2 Approver: Plant Finance Head &gt;&gt;&gt; L3 Approver:  Plant Head.</a:t>
            </a:r>
            <a:endParaRPr sz="12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6" name="Google Shape;826;p62"/>
          <p:cNvSpPr/>
          <p:nvPr/>
        </p:nvSpPr>
        <p:spPr>
          <a:xfrm rot="-5395500">
            <a:off x="2553588" y="236340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27" name="Google Shape;82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00" y="1863100"/>
            <a:ext cx="2294699" cy="14173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828" name="Google Shape;82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9100" y="1879150"/>
            <a:ext cx="4010400" cy="1401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829" name="Google Shape;829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1325" y="1863100"/>
            <a:ext cx="1627725" cy="1401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830" name="Google Shape;830;p62"/>
          <p:cNvSpPr/>
          <p:nvPr/>
        </p:nvSpPr>
        <p:spPr>
          <a:xfrm>
            <a:off x="1716600" y="2479827"/>
            <a:ext cx="678900" cy="345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62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highlight>
                  <a:srgbClr val="F5F5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Emergency Procurement</a:t>
            </a: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 Movement Transaction Approval (Approver)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32" name="Google Shape;832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591" y="20600"/>
            <a:ext cx="882259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62"/>
          <p:cNvSpPr/>
          <p:nvPr/>
        </p:nvSpPr>
        <p:spPr>
          <a:xfrm>
            <a:off x="100800" y="1388525"/>
            <a:ext cx="2294700" cy="4080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(1)Approver Home Page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4" name="Google Shape;834;p62"/>
          <p:cNvSpPr/>
          <p:nvPr/>
        </p:nvSpPr>
        <p:spPr>
          <a:xfrm>
            <a:off x="2959100" y="1388525"/>
            <a:ext cx="4010400" cy="4080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(2) 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 Records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5" name="Google Shape;835;p62"/>
          <p:cNvSpPr/>
          <p:nvPr/>
        </p:nvSpPr>
        <p:spPr>
          <a:xfrm>
            <a:off x="7421325" y="1388525"/>
            <a:ext cx="1627800" cy="4080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(3) Action 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6" name="Google Shape;836;p62"/>
          <p:cNvSpPr/>
          <p:nvPr/>
        </p:nvSpPr>
        <p:spPr>
          <a:xfrm>
            <a:off x="6354850" y="2376188"/>
            <a:ext cx="381300" cy="167700"/>
          </a:xfrm>
          <a:prstGeom prst="wedgeRectCallout">
            <a:avLst>
              <a:gd fmla="val 32540" name="adj1"/>
              <a:gd fmla="val 230613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63"/>
          <p:cNvSpPr/>
          <p:nvPr/>
        </p:nvSpPr>
        <p:spPr>
          <a:xfrm flipH="1" rot="10800000">
            <a:off x="-10550" y="-6150"/>
            <a:ext cx="4868700" cy="3121500"/>
          </a:xfrm>
          <a:prstGeom prst="snip1Rect">
            <a:avLst>
              <a:gd fmla="val 17837" name="adj"/>
            </a:avLst>
          </a:prstGeom>
          <a:solidFill>
            <a:srgbClr val="F3F3F3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Lexend Black"/>
                <a:ea typeface="Lexend Black"/>
                <a:cs typeface="Lexend Black"/>
                <a:sym typeface="Lexend Black"/>
              </a:rPr>
              <a:t> </a:t>
            </a:r>
            <a:endParaRPr>
              <a:solidFill>
                <a:schemeClr val="dk1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sp>
        <p:nvSpPr>
          <p:cNvPr id="842" name="Google Shape;842;p63"/>
          <p:cNvSpPr txBox="1"/>
          <p:nvPr>
            <p:ph idx="4294967295" type="title"/>
          </p:nvPr>
        </p:nvSpPr>
        <p:spPr>
          <a:xfrm>
            <a:off x="549550" y="609875"/>
            <a:ext cx="3748500" cy="1091100"/>
          </a:xfrm>
          <a:prstGeom prst="rect">
            <a:avLst/>
          </a:prstGeom>
          <a:solidFill>
            <a:srgbClr val="F3F3F3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latin typeface="Lexend Black"/>
                <a:ea typeface="Lexend Black"/>
                <a:cs typeface="Lexend Black"/>
                <a:sym typeface="Lexend Black"/>
              </a:rPr>
              <a:t>Thank you</a:t>
            </a:r>
            <a:endParaRPr>
              <a:latin typeface="Lexend Black"/>
              <a:ea typeface="Lexend Black"/>
              <a:cs typeface="Lexend Black"/>
              <a:sym typeface="Lexend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/>
          <p:cNvPicPr preferRelativeResize="0"/>
          <p:nvPr/>
        </p:nvPicPr>
        <p:blipFill rotWithShape="1">
          <a:blip r:embed="rId3">
            <a:alphaModFix/>
          </a:blip>
          <a:srcRect b="54375" l="3956" r="0" t="0"/>
          <a:stretch/>
        </p:blipFill>
        <p:spPr>
          <a:xfrm>
            <a:off x="5126350" y="1122200"/>
            <a:ext cx="3966523" cy="1105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05" name="Google Shape;105;p20"/>
          <p:cNvSpPr/>
          <p:nvPr/>
        </p:nvSpPr>
        <p:spPr>
          <a:xfrm>
            <a:off x="7567800" y="1370150"/>
            <a:ext cx="954000" cy="483900"/>
          </a:xfrm>
          <a:prstGeom prst="wedgeRectCallout">
            <a:avLst>
              <a:gd fmla="val 81249" name="adj1"/>
              <a:gd fmla="val -8505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 Click here</a:t>
            </a: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t</a:t>
            </a: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 Download template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 rotWithShape="1">
          <a:blip r:embed="rId4">
            <a:alphaModFix/>
          </a:blip>
          <a:srcRect b="14638" l="21689" r="18311" t="13356"/>
          <a:stretch/>
        </p:blipFill>
        <p:spPr>
          <a:xfrm>
            <a:off x="7694861" y="3033088"/>
            <a:ext cx="1410890" cy="1248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07" name="Google Shape;107;p20"/>
          <p:cNvSpPr/>
          <p:nvPr/>
        </p:nvSpPr>
        <p:spPr>
          <a:xfrm>
            <a:off x="8750725" y="2070750"/>
            <a:ext cx="261300" cy="570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8" name="Google Shape;108;p20"/>
          <p:cNvPicPr preferRelativeResize="0"/>
          <p:nvPr/>
        </p:nvPicPr>
        <p:blipFill rotWithShape="1">
          <a:blip r:embed="rId5">
            <a:alphaModFix/>
          </a:blip>
          <a:srcRect b="50000" l="0" r="0" t="0"/>
          <a:stretch/>
        </p:blipFill>
        <p:spPr>
          <a:xfrm>
            <a:off x="2840650" y="3032600"/>
            <a:ext cx="4236126" cy="12489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09" name="Google Shape;109;p20"/>
          <p:cNvSpPr/>
          <p:nvPr/>
        </p:nvSpPr>
        <p:spPr>
          <a:xfrm>
            <a:off x="2840650" y="2690675"/>
            <a:ext cx="4236000" cy="3150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 Excel Template with Sample Data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20"/>
          <p:cNvSpPr/>
          <p:nvPr/>
        </p:nvSpPr>
        <p:spPr>
          <a:xfrm rot="5400000">
            <a:off x="7307425" y="3477025"/>
            <a:ext cx="266100" cy="483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" name="Google Shape;111;p20"/>
          <p:cNvSpPr/>
          <p:nvPr/>
        </p:nvSpPr>
        <p:spPr>
          <a:xfrm rot="-5396076">
            <a:off x="2288700" y="1401350"/>
            <a:ext cx="262800" cy="710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125" y="4414900"/>
            <a:ext cx="9144000" cy="712200"/>
          </a:xfrm>
          <a:prstGeom prst="roundRect">
            <a:avLst>
              <a:gd fmla="val 10078" name="adj"/>
            </a:avLst>
          </a:prstGeom>
          <a:noFill/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(5) </a:t>
            </a:r>
            <a:r>
              <a:rPr b="1" lang="en" sz="1200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Approval workflow</a:t>
            </a:r>
            <a:endParaRPr b="1" sz="1200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Finance Head &gt;&gt;&gt;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 L2  Approver: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Plant MRPC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L3  Approver:  Plant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 Head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 L4 Approver: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CORP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Finance Head &gt;&gt;&gt;  L5 Approver: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Corp MRPC &gt;&gt;&gt; Send to  SAP.</a:t>
            </a:r>
            <a:endParaRPr b="1" sz="12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20"/>
          <p:cNvSpPr/>
          <p:nvPr/>
        </p:nvSpPr>
        <p:spPr>
          <a:xfrm>
            <a:off x="7669800" y="2668775"/>
            <a:ext cx="1461000" cy="336900"/>
          </a:xfrm>
          <a:prstGeom prst="roundRect">
            <a:avLst>
              <a:gd fmla="val 14923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 Upload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" name="Google Shape;114;p20"/>
          <p:cNvSpPr/>
          <p:nvPr/>
        </p:nvSpPr>
        <p:spPr>
          <a:xfrm>
            <a:off x="7742800" y="3435600"/>
            <a:ext cx="1219800" cy="262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00" y="1119075"/>
            <a:ext cx="2207102" cy="11054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16" name="Google Shape;116;p20"/>
          <p:cNvSpPr/>
          <p:nvPr/>
        </p:nvSpPr>
        <p:spPr>
          <a:xfrm>
            <a:off x="66125" y="771363"/>
            <a:ext cx="2207100" cy="3150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(1)Transaction Page Navigation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" name="Google Shape;117;p20"/>
          <p:cNvSpPr/>
          <p:nvPr/>
        </p:nvSpPr>
        <p:spPr>
          <a:xfrm>
            <a:off x="1093575" y="1278800"/>
            <a:ext cx="954000" cy="262800"/>
          </a:xfrm>
          <a:prstGeom prst="wedgeRectCallout">
            <a:avLst>
              <a:gd fmla="val 16606" name="adj1"/>
              <a:gd fmla="val 101884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Click here 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75300" y="1119075"/>
            <a:ext cx="1743725" cy="1105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19" name="Google Shape;119;p20"/>
          <p:cNvSpPr/>
          <p:nvPr/>
        </p:nvSpPr>
        <p:spPr>
          <a:xfrm>
            <a:off x="5087350" y="771375"/>
            <a:ext cx="4017600" cy="3150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Requester Page 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120" name="Google Shape;120;p20"/>
          <p:cNvSpPr/>
          <p:nvPr/>
        </p:nvSpPr>
        <p:spPr>
          <a:xfrm>
            <a:off x="2781950" y="771375"/>
            <a:ext cx="1743600" cy="3150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</a:t>
            </a:r>
            <a:r>
              <a:rPr b="1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Click to begin a 309 request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20"/>
          <p:cNvSpPr/>
          <p:nvPr/>
        </p:nvSpPr>
        <p:spPr>
          <a:xfrm rot="-5396076">
            <a:off x="4600750" y="1430725"/>
            <a:ext cx="262800" cy="710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" name="Google Shape;122;p20"/>
          <p:cNvSpPr txBox="1"/>
          <p:nvPr>
            <p:ph idx="4294967295" type="title"/>
          </p:nvPr>
        </p:nvSpPr>
        <p:spPr>
          <a:xfrm>
            <a:off x="982775" y="55050"/>
            <a:ext cx="8122800" cy="483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83775" lIns="83775" spcFirstLastPara="1" rIns="83775" wrap="square" tIns="8377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99"/>
              </a:spcBef>
              <a:spcAft>
                <a:spcPts val="1099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309 Movement Request (Requester)</a:t>
            </a:r>
            <a:endParaRPr sz="2198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125" y="55025"/>
            <a:ext cx="880285" cy="483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/>
          <p:nvPr/>
        </p:nvSpPr>
        <p:spPr>
          <a:xfrm>
            <a:off x="2292775" y="2791875"/>
            <a:ext cx="5364600" cy="3696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(4) Select Checkbox, Then Submit Data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9" name="Google Shape;129;p21"/>
          <p:cNvPicPr preferRelativeResize="0"/>
          <p:nvPr/>
        </p:nvPicPr>
        <p:blipFill rotWithShape="1">
          <a:blip r:embed="rId3">
            <a:alphaModFix/>
          </a:blip>
          <a:srcRect b="10233" l="5988" r="7220" t="10193"/>
          <a:stretch/>
        </p:blipFill>
        <p:spPr>
          <a:xfrm>
            <a:off x="4119475" y="1194700"/>
            <a:ext cx="2154100" cy="12799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30" name="Google Shape;130;p21"/>
          <p:cNvPicPr preferRelativeResize="0"/>
          <p:nvPr/>
        </p:nvPicPr>
        <p:blipFill rotWithShape="1">
          <a:blip r:embed="rId4">
            <a:alphaModFix/>
          </a:blip>
          <a:srcRect b="57441" l="3622" r="1048" t="11514"/>
          <a:stretch/>
        </p:blipFill>
        <p:spPr>
          <a:xfrm>
            <a:off x="162525" y="1169225"/>
            <a:ext cx="3447148" cy="13364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31" name="Google Shape;131;p21"/>
          <p:cNvSpPr/>
          <p:nvPr/>
        </p:nvSpPr>
        <p:spPr>
          <a:xfrm>
            <a:off x="1898550" y="1537838"/>
            <a:ext cx="1266300" cy="452700"/>
          </a:xfrm>
          <a:prstGeom prst="wedgeRectCallout">
            <a:avLst>
              <a:gd fmla="val 54345" name="adj1"/>
              <a:gd fmla="val 72429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Click here to View status 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2" name="Google Shape;132;p21"/>
          <p:cNvPicPr preferRelativeResize="0"/>
          <p:nvPr/>
        </p:nvPicPr>
        <p:blipFill rotWithShape="1">
          <a:blip r:embed="rId5">
            <a:alphaModFix/>
          </a:blip>
          <a:srcRect b="33915" l="36597" r="36599" t="8403"/>
          <a:stretch/>
        </p:blipFill>
        <p:spPr>
          <a:xfrm>
            <a:off x="6908475" y="1172575"/>
            <a:ext cx="2179250" cy="133647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33" name="Google Shape;133;p21"/>
          <p:cNvSpPr/>
          <p:nvPr/>
        </p:nvSpPr>
        <p:spPr>
          <a:xfrm rot="-5394419">
            <a:off x="6439825" y="1670800"/>
            <a:ext cx="369600" cy="518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4" name="Google Shape;134;p21"/>
          <p:cNvPicPr preferRelativeResize="0"/>
          <p:nvPr/>
        </p:nvPicPr>
        <p:blipFill rotWithShape="1">
          <a:blip r:embed="rId6">
            <a:alphaModFix/>
          </a:blip>
          <a:srcRect b="60402" l="4353" r="1218" t="13295"/>
          <a:stretch/>
        </p:blipFill>
        <p:spPr>
          <a:xfrm>
            <a:off x="2315675" y="3188900"/>
            <a:ext cx="5315998" cy="108772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35" name="Google Shape;135;p21"/>
          <p:cNvSpPr/>
          <p:nvPr/>
        </p:nvSpPr>
        <p:spPr>
          <a:xfrm rot="-5394103">
            <a:off x="3656275" y="1637950"/>
            <a:ext cx="349801" cy="951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21"/>
          <p:cNvSpPr/>
          <p:nvPr/>
        </p:nvSpPr>
        <p:spPr>
          <a:xfrm>
            <a:off x="6670250" y="3320750"/>
            <a:ext cx="823500" cy="889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1"/>
          <p:cNvSpPr/>
          <p:nvPr/>
        </p:nvSpPr>
        <p:spPr>
          <a:xfrm>
            <a:off x="6883325" y="689675"/>
            <a:ext cx="22221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 Click Row </a:t>
            </a: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to Edit Row, Then </a:t>
            </a:r>
            <a:r>
              <a:rPr b="1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Update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" name="Google Shape;138;p21"/>
          <p:cNvSpPr/>
          <p:nvPr/>
        </p:nvSpPr>
        <p:spPr>
          <a:xfrm>
            <a:off x="4094325" y="716525"/>
            <a:ext cx="22044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 </a:t>
            </a: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View the Approval Level &amp; Status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p21"/>
          <p:cNvSpPr/>
          <p:nvPr/>
        </p:nvSpPr>
        <p:spPr>
          <a:xfrm flipH="1" rot="-5400000">
            <a:off x="7803800" y="3096325"/>
            <a:ext cx="993900" cy="7662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1"/>
          <p:cNvSpPr/>
          <p:nvPr/>
        </p:nvSpPr>
        <p:spPr>
          <a:xfrm>
            <a:off x="130950" y="758075"/>
            <a:ext cx="3499200" cy="3843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(1) Requester Page After "Under Query" Status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141" name="Google Shape;141;p21"/>
          <p:cNvSpPr txBox="1"/>
          <p:nvPr>
            <p:ph idx="4294967295" type="title"/>
          </p:nvPr>
        </p:nvSpPr>
        <p:spPr>
          <a:xfrm>
            <a:off x="982775" y="55050"/>
            <a:ext cx="8122800" cy="483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83775" lIns="83775" spcFirstLastPara="1" rIns="83775" wrap="square" tIns="8377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99"/>
              </a:spcBef>
              <a:spcAft>
                <a:spcPts val="1099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309 Movement: Edit with Status "Under Query" (Requester)</a:t>
            </a:r>
            <a:endParaRPr sz="2198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000" y="55025"/>
            <a:ext cx="876401" cy="48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/>
          <p:nvPr/>
        </p:nvSpPr>
        <p:spPr>
          <a:xfrm>
            <a:off x="125" y="4458450"/>
            <a:ext cx="9144000" cy="668700"/>
          </a:xfrm>
          <a:prstGeom prst="roundRect">
            <a:avLst>
              <a:gd fmla="val 10078" name="adj"/>
            </a:avLst>
          </a:prstGeom>
          <a:noFill/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Resubmit workflow</a:t>
            </a:r>
            <a:endParaRPr b="1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Status: Under Query&gt;&gt;&gt; Edit&gt;&gt;&gt; Re-submit&gt;&gt;&gt;Send to Approver.</a:t>
            </a:r>
            <a:endParaRPr b="1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8850" y="1290350"/>
            <a:ext cx="4013699" cy="954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49" name="Google Shape;149;p22"/>
          <p:cNvPicPr preferRelativeResize="0"/>
          <p:nvPr/>
        </p:nvPicPr>
        <p:blipFill rotWithShape="1">
          <a:blip r:embed="rId4">
            <a:alphaModFix/>
          </a:blip>
          <a:srcRect b="6323" l="9622" r="9452" t="9699"/>
          <a:stretch/>
        </p:blipFill>
        <p:spPr>
          <a:xfrm>
            <a:off x="7400475" y="3008825"/>
            <a:ext cx="1613850" cy="1335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50" name="Google Shape;150;p22"/>
          <p:cNvPicPr preferRelativeResize="0"/>
          <p:nvPr/>
        </p:nvPicPr>
        <p:blipFill rotWithShape="1">
          <a:blip r:embed="rId5">
            <a:alphaModFix/>
          </a:blip>
          <a:srcRect b="6879" l="5883" r="6558" t="4577"/>
          <a:stretch/>
        </p:blipFill>
        <p:spPr>
          <a:xfrm>
            <a:off x="7185775" y="1290350"/>
            <a:ext cx="1919674" cy="954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51" name="Google Shape;151;p22"/>
          <p:cNvPicPr preferRelativeResize="0"/>
          <p:nvPr/>
        </p:nvPicPr>
        <p:blipFill rotWithShape="1">
          <a:blip r:embed="rId6">
            <a:alphaModFix/>
          </a:blip>
          <a:srcRect b="16560" l="2114" r="3483" t="19914"/>
          <a:stretch/>
        </p:blipFill>
        <p:spPr>
          <a:xfrm>
            <a:off x="2837825" y="2995750"/>
            <a:ext cx="3873726" cy="13194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52" name="Google Shape;152;p22"/>
          <p:cNvSpPr/>
          <p:nvPr/>
        </p:nvSpPr>
        <p:spPr>
          <a:xfrm rot="4073">
            <a:off x="8478825" y="2244503"/>
            <a:ext cx="253200" cy="373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22"/>
          <p:cNvSpPr/>
          <p:nvPr/>
        </p:nvSpPr>
        <p:spPr>
          <a:xfrm rot="-5395500">
            <a:off x="2307313" y="1595475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22"/>
          <p:cNvSpPr/>
          <p:nvPr/>
        </p:nvSpPr>
        <p:spPr>
          <a:xfrm rot="-5395297">
            <a:off x="6829500" y="1756038"/>
            <a:ext cx="219300" cy="3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22"/>
          <p:cNvSpPr/>
          <p:nvPr/>
        </p:nvSpPr>
        <p:spPr>
          <a:xfrm rot="5403681">
            <a:off x="7135414" y="3632975"/>
            <a:ext cx="280200" cy="867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22"/>
          <p:cNvSpPr/>
          <p:nvPr/>
        </p:nvSpPr>
        <p:spPr>
          <a:xfrm>
            <a:off x="7162000" y="938775"/>
            <a:ext cx="19434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 View Details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22"/>
          <p:cNvSpPr/>
          <p:nvPr/>
        </p:nvSpPr>
        <p:spPr>
          <a:xfrm>
            <a:off x="7400475" y="2675175"/>
            <a:ext cx="16143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 Action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22"/>
          <p:cNvSpPr/>
          <p:nvPr/>
        </p:nvSpPr>
        <p:spPr>
          <a:xfrm>
            <a:off x="2837825" y="2621950"/>
            <a:ext cx="38808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 Click "View Approval Status" to See Last Update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750" y="1254925"/>
            <a:ext cx="2127249" cy="9540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60" name="Google Shape;160;p22"/>
          <p:cNvSpPr/>
          <p:nvPr/>
        </p:nvSpPr>
        <p:spPr>
          <a:xfrm>
            <a:off x="649075" y="1751550"/>
            <a:ext cx="1159200" cy="374100"/>
          </a:xfrm>
          <a:prstGeom prst="wedgeRectCallout">
            <a:avLst>
              <a:gd fmla="val -66214" name="adj1"/>
              <a:gd fmla="val -74706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 Click here, 309 Approval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22"/>
          <p:cNvSpPr/>
          <p:nvPr/>
        </p:nvSpPr>
        <p:spPr>
          <a:xfrm>
            <a:off x="2678850" y="926725"/>
            <a:ext cx="40137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(2) View Net Difference, Download Records, Take Action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750" y="3068725"/>
            <a:ext cx="2254498" cy="13194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63" name="Google Shape;163;p22"/>
          <p:cNvSpPr/>
          <p:nvPr/>
        </p:nvSpPr>
        <p:spPr>
          <a:xfrm>
            <a:off x="37750" y="2665825"/>
            <a:ext cx="2254500" cy="3282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(5) Click Download Icon to View Records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164" name="Google Shape;164;p22"/>
          <p:cNvSpPr/>
          <p:nvPr/>
        </p:nvSpPr>
        <p:spPr>
          <a:xfrm>
            <a:off x="14925" y="918875"/>
            <a:ext cx="21729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Approver Home Page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22"/>
          <p:cNvSpPr/>
          <p:nvPr/>
        </p:nvSpPr>
        <p:spPr>
          <a:xfrm>
            <a:off x="7752825" y="3906250"/>
            <a:ext cx="979200" cy="266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125" y="4462900"/>
            <a:ext cx="9144000" cy="664200"/>
          </a:xfrm>
          <a:prstGeom prst="roundRect">
            <a:avLst>
              <a:gd fmla="val 10078" name="adj"/>
            </a:avLst>
          </a:prstGeom>
          <a:noFill/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Approver Make Action</a:t>
            </a:r>
            <a:endParaRPr b="1" sz="12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Approval workflow: 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Finance Head &gt;&gt;&gt; L2  Approver: </a:t>
            </a:r>
            <a:r>
              <a:rPr b="1"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MRPC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L3  Approver:  </a:t>
            </a:r>
            <a:r>
              <a:rPr b="1"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Head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 L4 Approver: </a:t>
            </a:r>
            <a:r>
              <a:rPr b="1"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 Finance Head </a:t>
            </a:r>
            <a:r>
              <a:rPr b="1"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 L5 Approver: </a:t>
            </a:r>
            <a:r>
              <a:rPr b="1"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 MRPC </a:t>
            </a:r>
            <a:endParaRPr b="1" sz="12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22"/>
          <p:cNvSpPr txBox="1"/>
          <p:nvPr>
            <p:ph type="title"/>
          </p:nvPr>
        </p:nvSpPr>
        <p:spPr>
          <a:xfrm>
            <a:off x="982775" y="55050"/>
            <a:ext cx="8122800" cy="483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83775" lIns="83775" spcFirstLastPara="1" rIns="83775" wrap="square" tIns="8377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99"/>
              </a:spcBef>
              <a:spcAft>
                <a:spcPts val="1099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309 Movement Approval (Approver)</a:t>
            </a:r>
            <a:endParaRPr sz="2198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8" name="Google Shape;168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000" y="55025"/>
            <a:ext cx="876401" cy="48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/>
          <p:nvPr/>
        </p:nvSpPr>
        <p:spPr>
          <a:xfrm>
            <a:off x="5320625" y="1966050"/>
            <a:ext cx="346200" cy="159600"/>
          </a:xfrm>
          <a:prstGeom prst="wedgeRectCallout">
            <a:avLst>
              <a:gd fmla="val 117317" name="adj1"/>
              <a:gd fmla="val -13111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22"/>
          <p:cNvSpPr/>
          <p:nvPr/>
        </p:nvSpPr>
        <p:spPr>
          <a:xfrm>
            <a:off x="5848125" y="1642700"/>
            <a:ext cx="365400" cy="159600"/>
          </a:xfrm>
          <a:prstGeom prst="wedgeRectCallout">
            <a:avLst>
              <a:gd fmla="val 85673" name="adj1"/>
              <a:gd fmla="val 178477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 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22"/>
          <p:cNvSpPr/>
          <p:nvPr/>
        </p:nvSpPr>
        <p:spPr>
          <a:xfrm>
            <a:off x="6327675" y="1591950"/>
            <a:ext cx="390900" cy="159600"/>
          </a:xfrm>
          <a:prstGeom prst="wedgeRectCallout">
            <a:avLst>
              <a:gd fmla="val -14018" name="adj1"/>
              <a:gd fmla="val 214786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(5)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22"/>
          <p:cNvSpPr/>
          <p:nvPr/>
        </p:nvSpPr>
        <p:spPr>
          <a:xfrm rot="5403850">
            <a:off x="2427537" y="3437250"/>
            <a:ext cx="267900" cy="478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/>
          <p:nvPr>
            <p:ph idx="4294967295" type="title"/>
          </p:nvPr>
        </p:nvSpPr>
        <p:spPr>
          <a:xfrm>
            <a:off x="884550" y="1478625"/>
            <a:ext cx="7374900" cy="11868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Stock Posting - 201 Mvmt (-)</a:t>
            </a: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337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377">
                <a:latin typeface="Times New Roman"/>
                <a:ea typeface="Times New Roman"/>
                <a:cs typeface="Times New Roman"/>
                <a:sym typeface="Times New Roman"/>
              </a:rPr>
              <a:t>( 201 Movement )</a:t>
            </a:r>
            <a:endParaRPr b="1" sz="3377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8" name="Google Shape;17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0" y="56225"/>
            <a:ext cx="894602" cy="459032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 txBox="1"/>
          <p:nvPr/>
        </p:nvSpPr>
        <p:spPr>
          <a:xfrm>
            <a:off x="1614700" y="0"/>
            <a:ext cx="68922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</a:t>
            </a: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Manual - SAP approval workflow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83775" lIns="83775" spcFirstLastPara="1" rIns="83775" wrap="square" tIns="83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24"/>
              <a:t>5</a:t>
            </a:r>
            <a:endParaRPr sz="824"/>
          </a:p>
        </p:txBody>
      </p:sp>
      <p:sp>
        <p:nvSpPr>
          <p:cNvPr id="185" name="Google Shape;185;p24"/>
          <p:cNvSpPr txBox="1"/>
          <p:nvPr/>
        </p:nvSpPr>
        <p:spPr>
          <a:xfrm>
            <a:off x="1161075" y="665025"/>
            <a:ext cx="7009200" cy="41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83775" spcFirstLastPara="1" rIns="83775" wrap="square" tIns="83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workflow:</a:t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1.Create Request by Users ( PROD / MMD / QAD / MED 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2.Upload Process - Fill in required details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3. Upload Output: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i) New Records,  ii) Error Records,  iii)Duplicate Records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4. Submit for Approval to Level 1 User.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1 : PLANT FINANCE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2 : PLANT MRPC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3 : PLANT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4 : CORP FINANCE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5 : CORP MRPC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Requester Page Visible Data: - Only data uploaded by the logged-in user,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Statuses: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Pending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Download Option: - Filtered by From–To Date &amp; Movement Type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Editability: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 8. Resubmit Workflow: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b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rows using checkboxes After making corrections, click Resubmit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" name="Google Shape;186;p24"/>
          <p:cNvSpPr txBox="1"/>
          <p:nvPr>
            <p:ph idx="4294967295" type="title"/>
          </p:nvPr>
        </p:nvSpPr>
        <p:spPr>
          <a:xfrm>
            <a:off x="982775" y="55050"/>
            <a:ext cx="8122800" cy="483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83775" lIns="83775" spcFirstLastPara="1" rIns="83775" wrap="square" tIns="8377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99"/>
              </a:spcBef>
              <a:spcAft>
                <a:spcPts val="1099"/>
              </a:spcAft>
              <a:buNone/>
            </a:pPr>
            <a:r>
              <a:rPr b="1" lang="en" sz="2198">
                <a:latin typeface="Times New Roman"/>
                <a:ea typeface="Times New Roman"/>
                <a:cs typeface="Times New Roman"/>
                <a:sym typeface="Times New Roman"/>
              </a:rPr>
              <a:t>201 </a:t>
            </a:r>
            <a:r>
              <a:rPr b="1" lang="en" sz="2198">
                <a:latin typeface="Times New Roman"/>
                <a:ea typeface="Times New Roman"/>
                <a:cs typeface="Times New Roman"/>
                <a:sym typeface="Times New Roman"/>
              </a:rPr>
              <a:t>Movement Transaction</a:t>
            </a:r>
            <a:endParaRPr sz="2198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7" name="Google Shape;18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5" y="55025"/>
            <a:ext cx="880285" cy="483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